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7" r:id="rId7"/>
    <p:sldId id="272" r:id="rId8"/>
    <p:sldId id="260" r:id="rId9"/>
    <p:sldId id="268" r:id="rId10"/>
    <p:sldId id="261" r:id="rId11"/>
    <p:sldId id="262" r:id="rId12"/>
    <p:sldId id="263" r:id="rId13"/>
    <p:sldId id="264" r:id="rId14"/>
    <p:sldId id="265" r:id="rId15"/>
    <p:sldId id="273" r:id="rId16"/>
    <p:sldId id="274" r:id="rId17"/>
    <p:sldId id="275" r:id="rId18"/>
    <p:sldId id="266" r:id="rId19"/>
    <p:sldId id="269" r:id="rId20"/>
  </p:sldIdLst>
  <p:sldSz cx="12192000" cy="6858000"/>
  <p:notesSz cx="6858000" cy="9144000"/>
  <p:embeddedFontLst>
    <p:embeddedFont>
      <p:font typeface="KoPubWorld돋움체 Bold" pitchFamily="2" charset="-127"/>
      <p:bold r:id="rId21"/>
    </p:embeddedFont>
    <p:embeddedFont>
      <p:font typeface="KoPubWorld돋움체 Medium" pitchFamily="2" charset="-127"/>
      <p:regular r:id="rId22"/>
    </p:embeddedFont>
    <p:embeddedFont>
      <p:font typeface="KoPub돋움체 Bold" panose="02020603020101020101" pitchFamily="18" charset="-127"/>
      <p:regular r:id="rId23"/>
      <p:bold r:id="rId24"/>
    </p:embeddedFont>
    <p:embeddedFont>
      <p:font typeface="맑은 고딕" panose="020B0502040504020204" pitchFamily="34" charset="0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BE9C"/>
    <a:srgbClr val="E1E9DD"/>
    <a:srgbClr val="E6EDE3"/>
    <a:srgbClr val="F2F6F0"/>
    <a:srgbClr val="C4D3BB"/>
    <a:srgbClr val="91AB83"/>
    <a:srgbClr val="7B9B69"/>
    <a:srgbClr val="93AD85"/>
    <a:srgbClr val="95AF87"/>
    <a:srgbClr val="A2B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6.fntdata" /><Relationship Id="rId3" Type="http://schemas.openxmlformats.org/officeDocument/2006/relationships/slide" Target="slides/slide2.xml" /><Relationship Id="rId21" Type="http://schemas.openxmlformats.org/officeDocument/2006/relationships/font" Target="fonts/font1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5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4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3.fntdata" /><Relationship Id="rId28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2.fntdata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18237-26B6-4180-9B9C-E6AF1033F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99B930-4F1F-4A66-B910-487B7B8FD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91ECF-FAF9-4252-834A-54BF5A74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4002E1-9DEB-4A38-AB00-B1EA5D28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AC38E8-A352-4ED8-9E7A-591FC0DD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6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EE1D2-5AF9-4B65-A128-6559BD39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F2BDAF-2091-40A9-BF6B-901A43AB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97B5C-762C-4F85-B3F7-B9162D470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7E15E-E9DD-497F-8E40-9E596D22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1E7F6-67C8-4C6B-8073-991A0851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98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F6D99E-58B9-4D51-94A7-B917658F4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13EAE5-2FD1-4622-8A15-83E84C9DC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7D959A-D4DD-4F3C-8254-D4A0194D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AA4A98-5786-4800-BA3F-5ADB1CC9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1437D-BAE4-4608-9252-764C6824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6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0D864-702E-4E47-AA1F-6836F0D1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34424-676E-4294-8A9F-9A551B01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73D14-393C-404C-97FA-D105F22D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218E4-B3D6-42C0-B029-1DC4CD6D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050C6-B169-4CD7-B4DE-A394638A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5AF3F-B703-4E98-82F9-2395C938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3FE2FF-0BF9-4D84-8153-2A454D37F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BA9AE-6864-4100-BA0E-2398E2D2F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FA4C1-6353-436F-8F95-2BE5B29F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A94B0-40D3-4139-B947-2708DEBA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9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58F05-235B-49C6-B991-393E5FC7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98DA8-8750-4696-92A9-7CB5FB7E2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3EAA64-6071-4646-BCBF-F53946814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883A5B-4A9E-4D53-9A85-DADC3EA15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AE6BF3-7929-49B6-A6AB-FFD67D4C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B6DED3-2B02-4938-A21F-98699507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5506A-541A-446B-A4E3-0CCE5D8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DDE43-C91F-45D9-8B86-FA8D1CF34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5FB5E5-683E-4E72-AC35-F23B8C86B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61DB80-5535-48D8-AEC8-F46F79558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C3A3BE-1FEC-43A1-8A9B-2A9E1AC4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EA64C6-FC9C-4032-86BE-9CFE387F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EE3BF3-F1A0-43F2-9DFF-B8B8D0B7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449121-4DAD-4FD0-BDC6-1D14E41D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62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F33B9-42DF-4B64-AE76-D2331CF1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AC9CB5-7291-42BC-A3E6-81CA9750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F25F41-A9DE-47DC-9DA8-1C702E47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7D9291-1372-4EDF-B088-8A1D5666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69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EB6DE4-5954-4234-8CAB-8F0ED65D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DD03C2-0C3F-48E2-A8DD-3031C964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450EF0-AB94-4AA6-930C-17BF0A5C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026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46F6A-27C1-4B98-8395-E185F2A3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5DC5C-6E6D-4C1D-8033-FE67AA53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E75FDF-2F1D-492C-A60E-AE802E4F5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F1B30-B110-430A-B4E1-6695E8291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115793-40F9-4E63-9D67-DBE6567D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C8EEE9-586A-4C82-BAAE-2F38FCE7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52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42474-B108-4BE7-AE2D-7A935B48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A79246-947C-4599-85DD-CCFD316B2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973B84-E50A-444F-BC1E-56D314223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DEE92-900F-43CB-A115-11F3F056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3987A3-0E2A-4ACC-B6AE-EF6F42D7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F2F86-C8F6-409E-BB35-D64930B2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54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B5F2D5-1F99-47E8-AB90-5B2AD741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FD0BDD-833E-4270-9B01-44291B20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C0378-3595-4D12-B27D-8E9FA1A15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CBFBC-925E-46A6-91E9-FDFDF489F6F1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AE4F4-A7CF-408E-A5BC-77F57C833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CDC91-CD35-4FA9-AC8C-065E8AEBF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A7593-5CCE-4677-813E-777A64F039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1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0.png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7F9D0C-0836-4D94-8CF8-068B46776B3A}"/>
              </a:ext>
            </a:extLst>
          </p:cNvPr>
          <p:cNvSpPr/>
          <p:nvPr/>
        </p:nvSpPr>
        <p:spPr>
          <a:xfrm>
            <a:off x="0" y="-86629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93C69-09D0-42CF-8CE8-BEA739B1A7E2}"/>
              </a:ext>
            </a:extLst>
          </p:cNvPr>
          <p:cNvSpPr txBox="1"/>
          <p:nvPr/>
        </p:nvSpPr>
        <p:spPr>
          <a:xfrm>
            <a:off x="3813965" y="2867896"/>
            <a:ext cx="4564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 INDIAN POKER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19F32-E892-4B18-84EA-9BC51E709CFC}"/>
              </a:ext>
            </a:extLst>
          </p:cNvPr>
          <p:cNvSpPr txBox="1"/>
          <p:nvPr/>
        </p:nvSpPr>
        <p:spPr>
          <a:xfrm>
            <a:off x="4655349" y="2418354"/>
            <a:ext cx="288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2021-1 IMP AR PROJECT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32B42-6975-4D4E-997B-BBDA49513904}"/>
              </a:ext>
            </a:extLst>
          </p:cNvPr>
          <p:cNvSpPr txBox="1"/>
          <p:nvPr/>
        </p:nvSpPr>
        <p:spPr>
          <a:xfrm>
            <a:off x="5685471" y="3799337"/>
            <a:ext cx="821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TEAM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8F530A-5705-4986-8D2E-04DF10722BC7}"/>
              </a:ext>
            </a:extLst>
          </p:cNvPr>
          <p:cNvSpPr txBox="1"/>
          <p:nvPr/>
        </p:nvSpPr>
        <p:spPr>
          <a:xfrm>
            <a:off x="3990039" y="4077170"/>
            <a:ext cx="4211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Song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Jihye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Jang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Yoona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Kim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Yejin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Kim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Gyeongjin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0036C0-BB5E-4871-88AB-8EEB59DB2229}"/>
              </a:ext>
            </a:extLst>
          </p:cNvPr>
          <p:cNvCxnSpPr>
            <a:cxnSpLocks/>
          </p:cNvCxnSpPr>
          <p:nvPr/>
        </p:nvCxnSpPr>
        <p:spPr>
          <a:xfrm>
            <a:off x="3861618" y="3680670"/>
            <a:ext cx="44687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8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7C2C8A8-8D10-4669-A2D4-5C2A6E00FA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88E9C-3BA5-42B5-9023-2BA5A5172EAF}"/>
              </a:ext>
            </a:extLst>
          </p:cNvPr>
          <p:cNvSpPr txBox="1"/>
          <p:nvPr/>
        </p:nvSpPr>
        <p:spPr>
          <a:xfrm>
            <a:off x="1571218" y="1188618"/>
            <a:ext cx="4404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System Architecture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FA4CCAD-3883-4C69-9BAE-7AF94ECF26B8}"/>
              </a:ext>
            </a:extLst>
          </p:cNvPr>
          <p:cNvGrpSpPr/>
          <p:nvPr/>
        </p:nvGrpSpPr>
        <p:grpSpPr>
          <a:xfrm>
            <a:off x="1571218" y="2588272"/>
            <a:ext cx="8537516" cy="2973388"/>
            <a:chOff x="1571218" y="2588272"/>
            <a:chExt cx="8537516" cy="297338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F1A7ADC-C4FA-40A1-8462-22411453CE10}"/>
                </a:ext>
              </a:extLst>
            </p:cNvPr>
            <p:cNvGrpSpPr/>
            <p:nvPr/>
          </p:nvGrpSpPr>
          <p:grpSpPr>
            <a:xfrm>
              <a:off x="1571218" y="2588272"/>
              <a:ext cx="2577650" cy="2757944"/>
              <a:chOff x="1143380" y="2948999"/>
              <a:chExt cx="2577650" cy="275794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E609122-59DE-4A91-AB14-527EE20DF06B}"/>
                  </a:ext>
                </a:extLst>
              </p:cNvPr>
              <p:cNvGrpSpPr/>
              <p:nvPr/>
            </p:nvGrpSpPr>
            <p:grpSpPr>
              <a:xfrm>
                <a:off x="1908530" y="2948999"/>
                <a:ext cx="1047351" cy="1085817"/>
                <a:chOff x="2115708" y="2681608"/>
                <a:chExt cx="1697704" cy="1760055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D6EBF83-1ECA-4CF2-AAB8-F8D25A0CF957}"/>
                    </a:ext>
                  </a:extLst>
                </p:cNvPr>
                <p:cNvSpPr/>
                <p:nvPr/>
              </p:nvSpPr>
              <p:spPr>
                <a:xfrm rot="18879279">
                  <a:off x="1999415" y="3200975"/>
                  <a:ext cx="1199950" cy="163773"/>
                </a:xfrm>
                <a:prstGeom prst="rect">
                  <a:avLst/>
                </a:pr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9A6CB33-1225-4B36-8186-778208438453}"/>
                    </a:ext>
                  </a:extLst>
                </p:cNvPr>
                <p:cNvSpPr/>
                <p:nvPr/>
              </p:nvSpPr>
              <p:spPr>
                <a:xfrm rot="13569151">
                  <a:off x="2732403" y="3199696"/>
                  <a:ext cx="1199950" cy="163773"/>
                </a:xfrm>
                <a:prstGeom prst="rect">
                  <a:avLst/>
                </a:pr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순서도: 지연 11">
                  <a:extLst>
                    <a:ext uri="{FF2B5EF4-FFF2-40B4-BE49-F238E27FC236}">
                      <a16:creationId xmlns:a16="http://schemas.microsoft.com/office/drawing/2014/main" id="{6F0A7A3E-F7D4-4738-906E-3FCF5CEC5F31}"/>
                    </a:ext>
                  </a:extLst>
                </p:cNvPr>
                <p:cNvSpPr/>
                <p:nvPr/>
              </p:nvSpPr>
              <p:spPr>
                <a:xfrm rot="16200000">
                  <a:off x="2730055" y="3894441"/>
                  <a:ext cx="482600" cy="419990"/>
                </a:xfrm>
                <a:prstGeom prst="flowChartDelay">
                  <a:avLst/>
                </a:pr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0DF7AE1-7BF1-4299-A6B9-8665507B31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5708" y="2743959"/>
                  <a:ext cx="1697704" cy="1697704"/>
                </a:xfrm>
                <a:prstGeom prst="rect">
                  <a:avLst/>
                </a:prstGeom>
              </p:spPr>
            </p:pic>
          </p:grp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C261DE80-4EEE-4319-8DAF-8B8BC47B3265}"/>
                  </a:ext>
                </a:extLst>
              </p:cNvPr>
              <p:cNvSpPr/>
              <p:nvPr/>
            </p:nvSpPr>
            <p:spPr>
              <a:xfrm>
                <a:off x="1754366" y="4229100"/>
                <a:ext cx="1355679" cy="285039"/>
              </a:xfrm>
              <a:prstGeom prst="roundRect">
                <a:avLst>
                  <a:gd name="adj" fmla="val 50000"/>
                </a:avLst>
              </a:prstGeom>
              <a:solidFill>
                <a:srgbClr val="C4D3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MAIN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D116CE-7CC9-4F13-8A22-14C31D9A694D}"/>
                  </a:ext>
                </a:extLst>
              </p:cNvPr>
              <p:cNvSpPr txBox="1"/>
              <p:nvPr/>
            </p:nvSpPr>
            <p:spPr>
              <a:xfrm>
                <a:off x="1143380" y="4752836"/>
                <a:ext cx="25776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Start    | change scene to 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              gameplay1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Option | setting ( sound..</a:t>
                </a:r>
                <a:r>
                  <a:rPr lang="en-US" altLang="ko-KR" sz="1400" b="0" i="0" u="none" strike="noStrike" dirty="0" err="1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etc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dirty="0"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Q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uit   </a:t>
                </a:r>
                <a:r>
                  <a:rPr lang="en-US" altLang="ko-KR" sz="12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| exit app 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ECB1D0D-4E35-4882-81E5-282A0C3DD734}"/>
                </a:ext>
              </a:extLst>
            </p:cNvPr>
            <p:cNvGrpSpPr/>
            <p:nvPr/>
          </p:nvGrpSpPr>
          <p:grpSpPr>
            <a:xfrm>
              <a:off x="4628494" y="2623107"/>
              <a:ext cx="2577649" cy="2938553"/>
              <a:chOff x="4200656" y="2983834"/>
              <a:chExt cx="2577649" cy="293855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3DCE0ED-4AB0-4C5C-A43E-1E0AFBA8F745}"/>
                  </a:ext>
                </a:extLst>
              </p:cNvPr>
              <p:cNvGrpSpPr/>
              <p:nvPr/>
            </p:nvGrpSpPr>
            <p:grpSpPr>
              <a:xfrm>
                <a:off x="4965805" y="2983834"/>
                <a:ext cx="1047351" cy="1047351"/>
                <a:chOff x="5080268" y="2654524"/>
                <a:chExt cx="1697704" cy="1697704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78D82917-818A-4816-AF06-E2917E452ECA}"/>
                    </a:ext>
                  </a:extLst>
                </p:cNvPr>
                <p:cNvSpPr/>
                <p:nvPr/>
              </p:nvSpPr>
              <p:spPr>
                <a:xfrm>
                  <a:off x="5201174" y="2671302"/>
                  <a:ext cx="1459685" cy="1472859"/>
                </a:xfrm>
                <a:prstGeom prst="ellipse">
                  <a:avLst/>
                </a:pr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FD7604D-C74E-4A40-9930-B53679E030BA}"/>
                    </a:ext>
                  </a:extLst>
                </p:cNvPr>
                <p:cNvSpPr/>
                <p:nvPr/>
              </p:nvSpPr>
              <p:spPr>
                <a:xfrm>
                  <a:off x="5362863" y="2854057"/>
                  <a:ext cx="1132514" cy="1107347"/>
                </a:xfrm>
                <a:prstGeom prst="ellipse">
                  <a:avLst/>
                </a:prstGeom>
                <a:solidFill>
                  <a:srgbClr val="E1E9D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08CC7C30-3E18-4E68-9D3F-2FCD904B38A5}"/>
                    </a:ext>
                  </a:extLst>
                </p:cNvPr>
                <p:cNvSpPr/>
                <p:nvPr/>
              </p:nvSpPr>
              <p:spPr>
                <a:xfrm rot="10800000">
                  <a:off x="5718445" y="2743955"/>
                  <a:ext cx="422296" cy="323001"/>
                </a:xfrm>
                <a:prstGeom prst="triangle">
                  <a:avLst/>
                </a:pr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7BCB5047-7E2A-45ED-A300-FBBE755284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0268" y="2654524"/>
                  <a:ext cx="1697704" cy="1697704"/>
                </a:xfrm>
                <a:prstGeom prst="rect">
                  <a:avLst/>
                </a:prstGeom>
              </p:spPr>
            </p:pic>
          </p:grp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D6BBCC71-DE2A-4178-937C-9B31676ED900}"/>
                  </a:ext>
                </a:extLst>
              </p:cNvPr>
              <p:cNvSpPr/>
              <p:nvPr/>
            </p:nvSpPr>
            <p:spPr>
              <a:xfrm>
                <a:off x="4811641" y="4229100"/>
                <a:ext cx="1355679" cy="285039"/>
              </a:xfrm>
              <a:prstGeom prst="roundRect">
                <a:avLst>
                  <a:gd name="adj" fmla="val 50000"/>
                </a:avLst>
              </a:prstGeom>
              <a:solidFill>
                <a:srgbClr val="C4D3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GAMEPLAY1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C3D7C60-CFC7-4DD6-850F-68C1DFF03131}"/>
                  </a:ext>
                </a:extLst>
              </p:cNvPr>
              <p:cNvSpPr txBox="1"/>
              <p:nvPr/>
            </p:nvSpPr>
            <p:spPr>
              <a:xfrm>
                <a:off x="4200656" y="4752836"/>
                <a:ext cx="257764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Game intro </a:t>
                </a:r>
                <a:r>
                  <a:rPr lang="en-US" altLang="ko-KR" sz="1400" b="0" i="0" u="none" strike="noStrike" dirty="0" err="1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ment</a:t>
                </a:r>
                <a:endParaRPr lang="en-US" altLang="ko-KR" sz="1400" b="0" i="0" u="none" strike="noStrike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Touch arrow to betting order</a:t>
                </a:r>
                <a:endParaRPr lang="en-US" altLang="ko-KR" sz="1400" b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Use image tracking to check 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</a:t>
                </a: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com’s card</a:t>
                </a:r>
                <a:endParaRPr lang="en-US" altLang="ko-KR" sz="1400" b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Change scene to gameplay2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F6C7C2B-12C0-4B62-9F88-06E87CFF190D}"/>
                </a:ext>
              </a:extLst>
            </p:cNvPr>
            <p:cNvGrpSpPr/>
            <p:nvPr/>
          </p:nvGrpSpPr>
          <p:grpSpPr>
            <a:xfrm>
              <a:off x="7854938" y="2636259"/>
              <a:ext cx="2253796" cy="2724755"/>
              <a:chOff x="7661992" y="2996986"/>
              <a:chExt cx="2253796" cy="272475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134AF8DE-A4F5-463A-8DFA-F17CF93390FC}"/>
                  </a:ext>
                </a:extLst>
              </p:cNvPr>
              <p:cNvGrpSpPr/>
              <p:nvPr/>
            </p:nvGrpSpPr>
            <p:grpSpPr>
              <a:xfrm>
                <a:off x="8265214" y="2996986"/>
                <a:ext cx="1047352" cy="1047352"/>
                <a:chOff x="8113936" y="2755166"/>
                <a:chExt cx="1606709" cy="1606709"/>
              </a:xfrm>
            </p:grpSpPr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AB6F41B-15A6-453A-9318-84447D1556C6}"/>
                    </a:ext>
                  </a:extLst>
                </p:cNvPr>
                <p:cNvSpPr/>
                <p:nvPr/>
              </p:nvSpPr>
              <p:spPr>
                <a:xfrm>
                  <a:off x="8972550" y="3488531"/>
                  <a:ext cx="447675" cy="421482"/>
                </a:xfrm>
                <a:custGeom>
                  <a:avLst/>
                  <a:gdLst>
                    <a:gd name="connsiteX0" fmla="*/ 209550 w 447675"/>
                    <a:gd name="connsiteY0" fmla="*/ 345282 h 421482"/>
                    <a:gd name="connsiteX1" fmla="*/ 209550 w 447675"/>
                    <a:gd name="connsiteY1" fmla="*/ 345282 h 421482"/>
                    <a:gd name="connsiteX2" fmla="*/ 88106 w 447675"/>
                    <a:gd name="connsiteY2" fmla="*/ 383382 h 421482"/>
                    <a:gd name="connsiteX3" fmla="*/ 0 w 447675"/>
                    <a:gd name="connsiteY3" fmla="*/ 273844 h 421482"/>
                    <a:gd name="connsiteX4" fmla="*/ 90488 w 447675"/>
                    <a:gd name="connsiteY4" fmla="*/ 135732 h 421482"/>
                    <a:gd name="connsiteX5" fmla="*/ 309563 w 447675"/>
                    <a:gd name="connsiteY5" fmla="*/ 0 h 421482"/>
                    <a:gd name="connsiteX6" fmla="*/ 423863 w 447675"/>
                    <a:gd name="connsiteY6" fmla="*/ 169069 h 421482"/>
                    <a:gd name="connsiteX7" fmla="*/ 447675 w 447675"/>
                    <a:gd name="connsiteY7" fmla="*/ 330994 h 421482"/>
                    <a:gd name="connsiteX8" fmla="*/ 404813 w 447675"/>
                    <a:gd name="connsiteY8" fmla="*/ 421482 h 421482"/>
                    <a:gd name="connsiteX9" fmla="*/ 292894 w 447675"/>
                    <a:gd name="connsiteY9" fmla="*/ 421482 h 421482"/>
                    <a:gd name="connsiteX10" fmla="*/ 209550 w 447675"/>
                    <a:gd name="connsiteY10" fmla="*/ 345282 h 42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7675" h="421482">
                      <a:moveTo>
                        <a:pt x="209550" y="345282"/>
                      </a:moveTo>
                      <a:lnTo>
                        <a:pt x="209550" y="345282"/>
                      </a:lnTo>
                      <a:lnTo>
                        <a:pt x="88106" y="383382"/>
                      </a:lnTo>
                      <a:lnTo>
                        <a:pt x="0" y="273844"/>
                      </a:lnTo>
                      <a:lnTo>
                        <a:pt x="90488" y="135732"/>
                      </a:lnTo>
                      <a:lnTo>
                        <a:pt x="309563" y="0"/>
                      </a:lnTo>
                      <a:lnTo>
                        <a:pt x="423863" y="169069"/>
                      </a:lnTo>
                      <a:lnTo>
                        <a:pt x="447675" y="330994"/>
                      </a:lnTo>
                      <a:lnTo>
                        <a:pt x="404813" y="421482"/>
                      </a:lnTo>
                      <a:lnTo>
                        <a:pt x="292894" y="421482"/>
                      </a:lnTo>
                      <a:lnTo>
                        <a:pt x="209550" y="345282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6B62F6C4-BAB6-482C-A99B-474E4CBC670F}"/>
                    </a:ext>
                  </a:extLst>
                </p:cNvPr>
                <p:cNvSpPr/>
                <p:nvPr/>
              </p:nvSpPr>
              <p:spPr>
                <a:xfrm>
                  <a:off x="9067800" y="3914775"/>
                  <a:ext cx="133350" cy="121444"/>
                </a:xfrm>
                <a:custGeom>
                  <a:avLst/>
                  <a:gdLst>
                    <a:gd name="connsiteX0" fmla="*/ 133350 w 133350"/>
                    <a:gd name="connsiteY0" fmla="*/ 121444 h 121444"/>
                    <a:gd name="connsiteX1" fmla="*/ 0 w 133350"/>
                    <a:gd name="connsiteY1" fmla="*/ 78581 h 121444"/>
                    <a:gd name="connsiteX2" fmla="*/ 95250 w 133350"/>
                    <a:gd name="connsiteY2" fmla="*/ 0 h 121444"/>
                    <a:gd name="connsiteX3" fmla="*/ 133350 w 133350"/>
                    <a:gd name="connsiteY3" fmla="*/ 121444 h 121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350" h="121444">
                      <a:moveTo>
                        <a:pt x="133350" y="121444"/>
                      </a:moveTo>
                      <a:lnTo>
                        <a:pt x="0" y="78581"/>
                      </a:lnTo>
                      <a:lnTo>
                        <a:pt x="95250" y="0"/>
                      </a:lnTo>
                      <a:lnTo>
                        <a:pt x="133350" y="121444"/>
                      </a:lnTo>
                      <a:close/>
                    </a:path>
                  </a:pathLst>
                </a:custGeom>
                <a:solidFill>
                  <a:srgbClr val="91AB8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0CD2CF07-1A92-4395-BC64-B0EFBBA87EB1}"/>
                    </a:ext>
                  </a:extLst>
                </p:cNvPr>
                <p:cNvSpPr/>
                <p:nvPr/>
              </p:nvSpPr>
              <p:spPr>
                <a:xfrm>
                  <a:off x="8612981" y="2888456"/>
                  <a:ext cx="135732" cy="159544"/>
                </a:xfrm>
                <a:custGeom>
                  <a:avLst/>
                  <a:gdLst>
                    <a:gd name="connsiteX0" fmla="*/ 64294 w 135732"/>
                    <a:gd name="connsiteY0" fmla="*/ 0 h 159544"/>
                    <a:gd name="connsiteX1" fmla="*/ 0 w 135732"/>
                    <a:gd name="connsiteY1" fmla="*/ 85725 h 159544"/>
                    <a:gd name="connsiteX2" fmla="*/ 73819 w 135732"/>
                    <a:gd name="connsiteY2" fmla="*/ 159544 h 159544"/>
                    <a:gd name="connsiteX3" fmla="*/ 135732 w 135732"/>
                    <a:gd name="connsiteY3" fmla="*/ 85725 h 159544"/>
                    <a:gd name="connsiteX4" fmla="*/ 64294 w 135732"/>
                    <a:gd name="connsiteY4" fmla="*/ 0 h 159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32" h="159544">
                      <a:moveTo>
                        <a:pt x="64294" y="0"/>
                      </a:moveTo>
                      <a:lnTo>
                        <a:pt x="0" y="85725"/>
                      </a:lnTo>
                      <a:lnTo>
                        <a:pt x="73819" y="159544"/>
                      </a:lnTo>
                      <a:lnTo>
                        <a:pt x="135732" y="85725"/>
                      </a:lnTo>
                      <a:lnTo>
                        <a:pt x="64294" y="0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FD4CB1F4-842C-4876-9D12-141CE609B01F}"/>
                    </a:ext>
                  </a:extLst>
                </p:cNvPr>
                <p:cNvSpPr/>
                <p:nvPr/>
              </p:nvSpPr>
              <p:spPr>
                <a:xfrm>
                  <a:off x="9003506" y="2888456"/>
                  <a:ext cx="135732" cy="159544"/>
                </a:xfrm>
                <a:custGeom>
                  <a:avLst/>
                  <a:gdLst>
                    <a:gd name="connsiteX0" fmla="*/ 64294 w 135732"/>
                    <a:gd name="connsiteY0" fmla="*/ 0 h 159544"/>
                    <a:gd name="connsiteX1" fmla="*/ 0 w 135732"/>
                    <a:gd name="connsiteY1" fmla="*/ 85725 h 159544"/>
                    <a:gd name="connsiteX2" fmla="*/ 73819 w 135732"/>
                    <a:gd name="connsiteY2" fmla="*/ 159544 h 159544"/>
                    <a:gd name="connsiteX3" fmla="*/ 135732 w 135732"/>
                    <a:gd name="connsiteY3" fmla="*/ 85725 h 159544"/>
                    <a:gd name="connsiteX4" fmla="*/ 64294 w 135732"/>
                    <a:gd name="connsiteY4" fmla="*/ 0 h 159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32" h="159544">
                      <a:moveTo>
                        <a:pt x="64294" y="0"/>
                      </a:moveTo>
                      <a:lnTo>
                        <a:pt x="0" y="85725"/>
                      </a:lnTo>
                      <a:lnTo>
                        <a:pt x="73819" y="159544"/>
                      </a:lnTo>
                      <a:lnTo>
                        <a:pt x="135732" y="85725"/>
                      </a:lnTo>
                      <a:lnTo>
                        <a:pt x="64294" y="0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E9E92E49-4C3E-481C-9CD9-3AF81CFF1F11}"/>
                    </a:ext>
                  </a:extLst>
                </p:cNvPr>
                <p:cNvSpPr/>
                <p:nvPr/>
              </p:nvSpPr>
              <p:spPr>
                <a:xfrm>
                  <a:off x="8612981" y="3224213"/>
                  <a:ext cx="135732" cy="159544"/>
                </a:xfrm>
                <a:custGeom>
                  <a:avLst/>
                  <a:gdLst>
                    <a:gd name="connsiteX0" fmla="*/ 64294 w 135732"/>
                    <a:gd name="connsiteY0" fmla="*/ 0 h 159544"/>
                    <a:gd name="connsiteX1" fmla="*/ 0 w 135732"/>
                    <a:gd name="connsiteY1" fmla="*/ 85725 h 159544"/>
                    <a:gd name="connsiteX2" fmla="*/ 73819 w 135732"/>
                    <a:gd name="connsiteY2" fmla="*/ 159544 h 159544"/>
                    <a:gd name="connsiteX3" fmla="*/ 135732 w 135732"/>
                    <a:gd name="connsiteY3" fmla="*/ 85725 h 159544"/>
                    <a:gd name="connsiteX4" fmla="*/ 64294 w 135732"/>
                    <a:gd name="connsiteY4" fmla="*/ 0 h 159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32" h="159544">
                      <a:moveTo>
                        <a:pt x="64294" y="0"/>
                      </a:moveTo>
                      <a:lnTo>
                        <a:pt x="0" y="85725"/>
                      </a:lnTo>
                      <a:lnTo>
                        <a:pt x="73819" y="159544"/>
                      </a:lnTo>
                      <a:lnTo>
                        <a:pt x="135732" y="85725"/>
                      </a:lnTo>
                      <a:lnTo>
                        <a:pt x="64294" y="0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D006B33C-6A51-4C45-91A8-9C931597E20A}"/>
                    </a:ext>
                  </a:extLst>
                </p:cNvPr>
                <p:cNvSpPr/>
                <p:nvPr/>
              </p:nvSpPr>
              <p:spPr>
                <a:xfrm>
                  <a:off x="8626078" y="3564474"/>
                  <a:ext cx="135732" cy="159544"/>
                </a:xfrm>
                <a:custGeom>
                  <a:avLst/>
                  <a:gdLst>
                    <a:gd name="connsiteX0" fmla="*/ 64294 w 135732"/>
                    <a:gd name="connsiteY0" fmla="*/ 0 h 159544"/>
                    <a:gd name="connsiteX1" fmla="*/ 0 w 135732"/>
                    <a:gd name="connsiteY1" fmla="*/ 85725 h 159544"/>
                    <a:gd name="connsiteX2" fmla="*/ 73819 w 135732"/>
                    <a:gd name="connsiteY2" fmla="*/ 159544 h 159544"/>
                    <a:gd name="connsiteX3" fmla="*/ 135732 w 135732"/>
                    <a:gd name="connsiteY3" fmla="*/ 85725 h 159544"/>
                    <a:gd name="connsiteX4" fmla="*/ 64294 w 135732"/>
                    <a:gd name="connsiteY4" fmla="*/ 0 h 159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32" h="159544">
                      <a:moveTo>
                        <a:pt x="64294" y="0"/>
                      </a:moveTo>
                      <a:lnTo>
                        <a:pt x="0" y="85725"/>
                      </a:lnTo>
                      <a:lnTo>
                        <a:pt x="73819" y="159544"/>
                      </a:lnTo>
                      <a:lnTo>
                        <a:pt x="135732" y="85725"/>
                      </a:lnTo>
                      <a:lnTo>
                        <a:pt x="64294" y="0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502DF7E7-F1EB-49DC-927E-E4F12826C6CB}"/>
                    </a:ext>
                  </a:extLst>
                </p:cNvPr>
                <p:cNvSpPr/>
                <p:nvPr/>
              </p:nvSpPr>
              <p:spPr>
                <a:xfrm>
                  <a:off x="8365331" y="3326606"/>
                  <a:ext cx="135732" cy="300038"/>
                </a:xfrm>
                <a:custGeom>
                  <a:avLst/>
                  <a:gdLst>
                    <a:gd name="connsiteX0" fmla="*/ 100013 w 116682"/>
                    <a:gd name="connsiteY0" fmla="*/ 0 h 300038"/>
                    <a:gd name="connsiteX1" fmla="*/ 116682 w 116682"/>
                    <a:gd name="connsiteY1" fmla="*/ 300038 h 300038"/>
                    <a:gd name="connsiteX2" fmla="*/ 47625 w 116682"/>
                    <a:gd name="connsiteY2" fmla="*/ 261938 h 300038"/>
                    <a:gd name="connsiteX3" fmla="*/ 4763 w 116682"/>
                    <a:gd name="connsiteY3" fmla="*/ 150019 h 300038"/>
                    <a:gd name="connsiteX4" fmla="*/ 0 w 116682"/>
                    <a:gd name="connsiteY4" fmla="*/ 61913 h 300038"/>
                    <a:gd name="connsiteX5" fmla="*/ 33338 w 116682"/>
                    <a:gd name="connsiteY5" fmla="*/ 19050 h 300038"/>
                    <a:gd name="connsiteX6" fmla="*/ 100013 w 116682"/>
                    <a:gd name="connsiteY6" fmla="*/ 0 h 30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682" h="300038">
                      <a:moveTo>
                        <a:pt x="100013" y="0"/>
                      </a:moveTo>
                      <a:lnTo>
                        <a:pt x="116682" y="300038"/>
                      </a:lnTo>
                      <a:lnTo>
                        <a:pt x="47625" y="261938"/>
                      </a:lnTo>
                      <a:lnTo>
                        <a:pt x="4763" y="150019"/>
                      </a:lnTo>
                      <a:lnTo>
                        <a:pt x="0" y="61913"/>
                      </a:lnTo>
                      <a:lnTo>
                        <a:pt x="33338" y="19050"/>
                      </a:lnTo>
                      <a:lnTo>
                        <a:pt x="100013" y="0"/>
                      </a:lnTo>
                      <a:close/>
                    </a:path>
                  </a:pathLst>
                </a:custGeom>
                <a:solidFill>
                  <a:srgbClr val="91AB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58D461BB-2FD4-4E88-87B5-2E676A1EDF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3936" y="2755166"/>
                  <a:ext cx="1606709" cy="1606709"/>
                </a:xfrm>
                <a:prstGeom prst="rect">
                  <a:avLst/>
                </a:prstGeom>
              </p:spPr>
            </p:pic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7E9B52E7-919B-4E11-A34E-F154AE382A16}"/>
                  </a:ext>
                </a:extLst>
              </p:cNvPr>
              <p:cNvSpPr/>
              <p:nvPr/>
            </p:nvSpPr>
            <p:spPr>
              <a:xfrm>
                <a:off x="8111051" y="4229100"/>
                <a:ext cx="1355679" cy="285039"/>
              </a:xfrm>
              <a:prstGeom prst="roundRect">
                <a:avLst>
                  <a:gd name="adj" fmla="val 50000"/>
                </a:avLst>
              </a:prstGeom>
              <a:solidFill>
                <a:srgbClr val="C4D3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GAMEPLAY2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196D1D-8F9B-4C7E-A43B-30E636F2A9CD}"/>
                  </a:ext>
                </a:extLst>
              </p:cNvPr>
              <p:cNvSpPr txBox="1"/>
              <p:nvPr/>
            </p:nvSpPr>
            <p:spPr>
              <a:xfrm>
                <a:off x="7661992" y="4767634"/>
                <a:ext cx="225379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Plane detection to make 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game board</a:t>
                </a:r>
                <a:endParaRPr lang="en-US" altLang="ko-KR" sz="1400" b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Betting chips</a:t>
                </a:r>
              </a:p>
              <a:p>
                <a:pPr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0" i="0" u="none" strike="noStrike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Decide game result</a:t>
                </a: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EE4F2E7-DF09-4078-A596-0AE5EBC70EF9}"/>
              </a:ext>
            </a:extLst>
          </p:cNvPr>
          <p:cNvSpPr txBox="1"/>
          <p:nvPr/>
        </p:nvSpPr>
        <p:spPr>
          <a:xfrm>
            <a:off x="7206143" y="3015761"/>
            <a:ext cx="278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▶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ED7659-19B3-4CF7-A49C-B53D549886EB}"/>
              </a:ext>
            </a:extLst>
          </p:cNvPr>
          <p:cNvSpPr txBox="1"/>
          <p:nvPr/>
        </p:nvSpPr>
        <p:spPr>
          <a:xfrm>
            <a:off x="4113656" y="2988950"/>
            <a:ext cx="278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▶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8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0CA2A-9EC7-47CB-BE12-4E92A2DB3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9F6A-502C-4EAA-A450-892B43916730}"/>
              </a:ext>
            </a:extLst>
          </p:cNvPr>
          <p:cNvSpPr txBox="1"/>
          <p:nvPr/>
        </p:nvSpPr>
        <p:spPr>
          <a:xfrm>
            <a:off x="1071531" y="1163919"/>
            <a:ext cx="5088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Description Component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5E1AA-3AE9-4B5A-ADEE-ADB5ED7D4BAB}"/>
              </a:ext>
            </a:extLst>
          </p:cNvPr>
          <p:cNvSpPr txBox="1"/>
          <p:nvPr/>
        </p:nvSpPr>
        <p:spPr>
          <a:xfrm>
            <a:off x="5951029" y="1365918"/>
            <a:ext cx="16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Main Scene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975C7-E165-4B0E-8FAA-5243B6B0D8EE}"/>
              </a:ext>
            </a:extLst>
          </p:cNvPr>
          <p:cNvSpPr txBox="1"/>
          <p:nvPr/>
        </p:nvSpPr>
        <p:spPr>
          <a:xfrm>
            <a:off x="7054272" y="2573076"/>
            <a:ext cx="4077445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Start button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Using </a:t>
            </a:r>
            <a:r>
              <a:rPr lang="en-US" altLang="ko-KR" sz="1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SceneManager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Loadscene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to change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Gameplay scene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Option button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 options are enable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Quit button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-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Application Quit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C2390D-0D4D-437C-ABF3-3C917C29D2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02" y="2676009"/>
            <a:ext cx="5088637" cy="24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5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453263-EC78-4B4F-AC63-073F4586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D2E91-18AC-4679-A6C9-0244894E0403}"/>
              </a:ext>
            </a:extLst>
          </p:cNvPr>
          <p:cNvSpPr txBox="1"/>
          <p:nvPr/>
        </p:nvSpPr>
        <p:spPr>
          <a:xfrm>
            <a:off x="1071531" y="1163919"/>
            <a:ext cx="5088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Description Component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CF871-4DA5-4604-8515-9CE392344867}"/>
              </a:ext>
            </a:extLst>
          </p:cNvPr>
          <p:cNvSpPr txBox="1"/>
          <p:nvPr/>
        </p:nvSpPr>
        <p:spPr>
          <a:xfrm>
            <a:off x="5951029" y="1365918"/>
            <a:ext cx="16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GamePlay1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33E07-DDBD-4759-AC01-05CE95903060}"/>
              </a:ext>
            </a:extLst>
          </p:cNvPr>
          <p:cNvSpPr txBox="1"/>
          <p:nvPr/>
        </p:nvSpPr>
        <p:spPr>
          <a:xfrm>
            <a:off x="1071531" y="2164077"/>
            <a:ext cx="2472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</a:t>
            </a:r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ecide the turn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A94C66-7FF4-4557-900D-F4CF97951D62}"/>
              </a:ext>
            </a:extLst>
          </p:cNvPr>
          <p:cNvSpPr txBox="1"/>
          <p:nvPr/>
        </p:nvSpPr>
        <p:spPr>
          <a:xfrm>
            <a:off x="1196358" y="2745275"/>
            <a:ext cx="6096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Touch the rotating arrow and it stops rotating.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The person(or computer) in the direction of arrow</a:t>
            </a: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is pointing to goes first.</a:t>
            </a:r>
          </a:p>
          <a:p>
            <a:pPr marL="457200" rtl="0">
              <a:spcBef>
                <a:spcPts val="0"/>
              </a:spcBef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*Employed technique : 3D object interaction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D06B8-E4CA-49AF-8BE7-E23A291D69F8}"/>
              </a:ext>
            </a:extLst>
          </p:cNvPr>
          <p:cNvSpPr txBox="1"/>
          <p:nvPr/>
        </p:nvSpPr>
        <p:spPr>
          <a:xfrm>
            <a:off x="1071531" y="4032083"/>
            <a:ext cx="5067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Check the counterpart(computer)’s card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11F9DD-9F0B-4980-942E-EFA0D2177AC0}"/>
              </a:ext>
            </a:extLst>
          </p:cNvPr>
          <p:cNvSpPr txBox="1"/>
          <p:nvPr/>
        </p:nvSpPr>
        <p:spPr>
          <a:xfrm>
            <a:off x="1231731" y="4691858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Once the marker is detected, a random card appears</a:t>
            </a: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on the marker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*A card is limited to diamond ace-10, total 10 cards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*Employed technique : marker-based image tracking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86B983-00C7-4DC2-9D88-6A8890E2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89" y="2210614"/>
            <a:ext cx="3457637" cy="168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94AE5A1-3466-48D7-A637-17906DC4E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72" y="4324470"/>
            <a:ext cx="3457638" cy="168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8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9CF12B-D4C5-449E-92B5-38F2AE316A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C17EA-5FAD-42CC-8EC0-9E33943499CC}"/>
              </a:ext>
            </a:extLst>
          </p:cNvPr>
          <p:cNvSpPr txBox="1"/>
          <p:nvPr/>
        </p:nvSpPr>
        <p:spPr>
          <a:xfrm>
            <a:off x="1071531" y="1163919"/>
            <a:ext cx="5088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Description Component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A7B75-4043-4AF8-BC81-9DE9F2BBF922}"/>
              </a:ext>
            </a:extLst>
          </p:cNvPr>
          <p:cNvSpPr txBox="1"/>
          <p:nvPr/>
        </p:nvSpPr>
        <p:spPr>
          <a:xfrm>
            <a:off x="5951029" y="1365918"/>
            <a:ext cx="16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GamePlay2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336C7-2CBC-4F33-B935-66305559256E}"/>
              </a:ext>
            </a:extLst>
          </p:cNvPr>
          <p:cNvSpPr txBox="1"/>
          <p:nvPr/>
        </p:nvSpPr>
        <p:spPr>
          <a:xfrm>
            <a:off x="1071531" y="2309220"/>
            <a:ext cx="280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Set the gameboard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FA646-C730-49EC-B06F-C4C6421FB325}"/>
              </a:ext>
            </a:extLst>
          </p:cNvPr>
          <p:cNvSpPr txBox="1"/>
          <p:nvPr/>
        </p:nvSpPr>
        <p:spPr>
          <a:xfrm>
            <a:off x="1205883" y="2890418"/>
            <a:ext cx="6096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Indicator ‘tap’ appears on the plane after the plane is detected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 the indicator is touched, the gameboard is set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*Employed technique : plane tracking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769E54-0F7E-4990-BB3C-51008C825CB5}"/>
              </a:ext>
            </a:extLst>
          </p:cNvPr>
          <p:cNvSpPr txBox="1"/>
          <p:nvPr/>
        </p:nvSpPr>
        <p:spPr>
          <a:xfrm>
            <a:off x="1071531" y="4177226"/>
            <a:ext cx="5067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Computer’s turn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64919-330E-4B1C-BCA3-D2B12DF2DAA7}"/>
              </a:ext>
            </a:extLst>
          </p:cNvPr>
          <p:cNvSpPr txBox="1"/>
          <p:nvPr/>
        </p:nvSpPr>
        <p:spPr>
          <a:xfrm>
            <a:off x="1241256" y="483700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Edit the win formula and make the computer system bet on it.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8ACDB76-13D0-458C-A29E-B36C09DE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72" y="2355757"/>
            <a:ext cx="3450054" cy="16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175C130-E058-4EED-8882-F9C9BA08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71" y="4186257"/>
            <a:ext cx="3450054" cy="16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96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80573B-E2F7-4589-A7A8-5485676362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8A2FC-F208-4AC1-9FAC-D91EFACCCC64}"/>
              </a:ext>
            </a:extLst>
          </p:cNvPr>
          <p:cNvSpPr txBox="1"/>
          <p:nvPr/>
        </p:nvSpPr>
        <p:spPr>
          <a:xfrm>
            <a:off x="1071531" y="1163919"/>
            <a:ext cx="5088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Description Component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872D4-A85D-4C44-9D22-1A30833C25C9}"/>
              </a:ext>
            </a:extLst>
          </p:cNvPr>
          <p:cNvSpPr txBox="1"/>
          <p:nvPr/>
        </p:nvSpPr>
        <p:spPr>
          <a:xfrm>
            <a:off x="5951029" y="1365918"/>
            <a:ext cx="16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GamePlay2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E945C-6772-4F63-AF45-B88ABDCE3B3D}"/>
              </a:ext>
            </a:extLst>
          </p:cNvPr>
          <p:cNvSpPr txBox="1"/>
          <p:nvPr/>
        </p:nvSpPr>
        <p:spPr>
          <a:xfrm>
            <a:off x="1071531" y="2309220"/>
            <a:ext cx="280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Player’s turn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625DD-EF54-4BB7-A867-B4BD78699A05}"/>
              </a:ext>
            </a:extLst>
          </p:cNvPr>
          <p:cNvSpPr txBox="1"/>
          <p:nvPr/>
        </p:nvSpPr>
        <p:spPr>
          <a:xfrm>
            <a:off x="1639019" y="2890418"/>
            <a:ext cx="66763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elect the button ‘ok’ for betting, ‘die’ for giving up.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- O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 :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layer can bet the chip on the game board by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tapping it.</a:t>
            </a:r>
          </a:p>
          <a:p>
            <a:pPr rtl="0">
              <a:spcBef>
                <a:spcPts val="0"/>
              </a:spcBef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Should bet more than the counterpart’s chips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and less than 20 chips.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- D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ie : the counterpart wins</a:t>
            </a:r>
          </a:p>
          <a:p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CC138F-C35C-4879-B5A0-C357C0D5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53" y="4283479"/>
            <a:ext cx="3455570" cy="163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CAA2-4460-4567-9B20-AB81056A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51" y="2441747"/>
            <a:ext cx="3455571" cy="16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4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3E978C-F64F-4FFE-B39A-62AD7C6B8E3F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78219-348B-4987-8317-F2CD0B893520}"/>
              </a:ext>
            </a:extLst>
          </p:cNvPr>
          <p:cNvSpPr txBox="1"/>
          <p:nvPr/>
        </p:nvSpPr>
        <p:spPr>
          <a:xfrm>
            <a:off x="3835349" y="426174"/>
            <a:ext cx="4521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Requirements Check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E417B9-545B-4C08-9BB3-ECDE66B9B206}"/>
              </a:ext>
            </a:extLst>
          </p:cNvPr>
          <p:cNvSpPr txBox="1"/>
          <p:nvPr/>
        </p:nvSpPr>
        <p:spPr>
          <a:xfrm>
            <a:off x="677981" y="1426094"/>
            <a:ext cx="88414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rtl="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Interactive application that responds to user input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Touching arrow, spawning a board and chips</a:t>
            </a:r>
          </a:p>
          <a:p>
            <a:pPr marL="457200" rtl="0">
              <a:spcBef>
                <a:spcPts val="0"/>
              </a:spcBef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indent="-285750" rtl="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Have a reason for using AR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We can play game anywhere without game supplies by using AR</a:t>
            </a:r>
          </a:p>
          <a:p>
            <a:pPr marL="457200" rtl="0">
              <a:spcBef>
                <a:spcPts val="0"/>
              </a:spcBef>
            </a:pPr>
            <a:endParaRPr lang="en-US" altLang="ko-KR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indent="-285750" rtl="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Allow the user to use marker-based or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markerless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It supports both marker-based and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markerless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(plane detection)</a:t>
            </a:r>
          </a:p>
          <a:p>
            <a:pPr marL="457200" rtl="0">
              <a:spcBef>
                <a:spcPts val="0"/>
              </a:spcBef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indent="-285750" rtl="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Have 3D content that can be interacted with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There is an arrow that can be interacted with users</a:t>
            </a:r>
          </a:p>
          <a:p>
            <a:pPr marL="457200" rtl="0">
              <a:spcBef>
                <a:spcPts val="0"/>
              </a:spcBef>
            </a:pPr>
            <a:endParaRPr lang="en-US" altLang="ko-KR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indent="-285750" rtl="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Have GUI with scene selection, options,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etc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Buttons(start, options, quit) in main scene, 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texts(touching this enables users to move play scene2) in play scene1, 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buttons(ok, die) during game play,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buttons(continue, quit) after the game is over</a:t>
            </a:r>
          </a:p>
          <a:p>
            <a:pPr marL="457200" rtl="0">
              <a:spcBef>
                <a:spcPts val="0"/>
              </a:spcBef>
            </a:pPr>
            <a:endParaRPr lang="en-US" altLang="ko-KR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37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3E978C-F64F-4FFE-B39A-62AD7C6B8E3F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78219-348B-4987-8317-F2CD0B893520}"/>
              </a:ext>
            </a:extLst>
          </p:cNvPr>
          <p:cNvSpPr txBox="1"/>
          <p:nvPr/>
        </p:nvSpPr>
        <p:spPr>
          <a:xfrm>
            <a:off x="3835349" y="426174"/>
            <a:ext cx="4521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Requirements Check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E417B9-545B-4C08-9BB3-ECDE66B9B206}"/>
              </a:ext>
            </a:extLst>
          </p:cNvPr>
          <p:cNvSpPr txBox="1"/>
          <p:nvPr/>
        </p:nvSpPr>
        <p:spPr>
          <a:xfrm>
            <a:off x="639480" y="1267676"/>
            <a:ext cx="88414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rtl="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Have music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sound effects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Every scene has different background music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Sound effects when touching buttons &amp; objects appear</a:t>
            </a:r>
          </a:p>
          <a:p>
            <a:pPr marL="457200" rtl="0">
              <a:spcBef>
                <a:spcPts val="0"/>
              </a:spcBef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indent="-285750" rtl="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Built on the Android platform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AR Foundation, AR core</a:t>
            </a:r>
            <a:endParaRPr lang="en-US" altLang="ko-KR" b="0" i="0" u="none" strike="noStrike" dirty="0">
              <a:solidFill>
                <a:schemeClr val="accent6">
                  <a:lumMod val="7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</a:pPr>
            <a:endParaRPr lang="en-US" altLang="ko-KR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indent="-285750" rtl="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Github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is used throughout the project</a:t>
            </a:r>
          </a:p>
          <a:p>
            <a:pPr marL="457200" rtl="0">
              <a:spcBef>
                <a:spcPts val="0"/>
              </a:spcBef>
            </a:pPr>
            <a:r>
              <a:rPr lang="en-US" altLang="ko-KR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https://github.com/zogak/ARproject</a:t>
            </a:r>
          </a:p>
          <a:p>
            <a:pPr marL="457200" rtl="0">
              <a:spcBef>
                <a:spcPts val="0"/>
              </a:spcBef>
            </a:pPr>
            <a:endParaRPr lang="en-US" altLang="ko-KR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33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3E978C-F64F-4FFE-B39A-62AD7C6B8E3F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78219-348B-4987-8317-F2CD0B893520}"/>
              </a:ext>
            </a:extLst>
          </p:cNvPr>
          <p:cNvSpPr txBox="1"/>
          <p:nvPr/>
        </p:nvSpPr>
        <p:spPr>
          <a:xfrm>
            <a:off x="4865690" y="426174"/>
            <a:ext cx="246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Challenges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E417B9-545B-4C08-9BB3-ECDE66B9B206}"/>
              </a:ext>
            </a:extLst>
          </p:cNvPr>
          <p:cNvSpPr txBox="1"/>
          <p:nvPr/>
        </p:nvSpPr>
        <p:spPr>
          <a:xfrm>
            <a:off x="626139" y="1498682"/>
            <a:ext cx="109397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AR system supports only one object per marker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 wanted to connect list of different cards on one marker so that we can use those cards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by using only one marker. -&gt; We used random material instead, connecting only one object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to one marker.</a:t>
            </a:r>
          </a:p>
          <a:p>
            <a:pPr marL="457200" rtl="0">
              <a:spcBef>
                <a:spcPts val="0"/>
              </a:spcBef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Computer AI logic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As we had not enough knowledge in machine learning, we just used probabilities for computer AI.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</a:p>
          <a:p>
            <a:pPr marL="7429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Saving the number of chips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 tried to come up with optimum ways to count the number of chips, so that the game</a:t>
            </a:r>
          </a:p>
          <a:p>
            <a:pPr marL="457200" rtl="0">
              <a:spcBef>
                <a:spcPts val="0"/>
              </a:spcBef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continues smoothly.</a:t>
            </a:r>
          </a:p>
          <a:p>
            <a:pPr marL="457200" rtl="0">
              <a:spcBef>
                <a:spcPts val="0"/>
              </a:spcBef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Information through scenes</a:t>
            </a:r>
          </a:p>
          <a:p>
            <a:pPr marL="457200" rtl="0">
              <a:spcBef>
                <a:spcPts val="0"/>
              </a:spcBef>
            </a:pPr>
            <a:r>
              <a:rPr lang="en-US" altLang="ko-KR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By using </a:t>
            </a:r>
            <a:r>
              <a:rPr lang="en-US" altLang="ko-KR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DontDestroyOnLoad</a:t>
            </a:r>
            <a:r>
              <a:rPr lang="en-US" altLang="ko-KR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we kept information through whole scenes.</a:t>
            </a:r>
          </a:p>
          <a:p>
            <a:pPr marL="457200" rtl="0">
              <a:spcBef>
                <a:spcPts val="0"/>
              </a:spcBef>
            </a:pPr>
            <a:endParaRPr lang="en-US" altLang="ko-KR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72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3E978C-F64F-4FFE-B39A-62AD7C6B8E3F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78219-348B-4987-8317-F2CD0B893520}"/>
              </a:ext>
            </a:extLst>
          </p:cNvPr>
          <p:cNvSpPr txBox="1"/>
          <p:nvPr/>
        </p:nvSpPr>
        <p:spPr>
          <a:xfrm>
            <a:off x="4666223" y="754244"/>
            <a:ext cx="2532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References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A029E3-C808-484C-8C33-18A1AB389728}"/>
              </a:ext>
            </a:extLst>
          </p:cNvPr>
          <p:cNvGrpSpPr/>
          <p:nvPr/>
        </p:nvGrpSpPr>
        <p:grpSpPr>
          <a:xfrm>
            <a:off x="890809" y="1563135"/>
            <a:ext cx="1610687" cy="1610687"/>
            <a:chOff x="2713554" y="2623656"/>
            <a:chExt cx="1610687" cy="161068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9D262FD-B52C-4438-9D5C-B5657020B9BD}"/>
                </a:ext>
              </a:extLst>
            </p:cNvPr>
            <p:cNvSpPr/>
            <p:nvPr/>
          </p:nvSpPr>
          <p:spPr>
            <a:xfrm>
              <a:off x="2713554" y="2623656"/>
              <a:ext cx="1610687" cy="1610687"/>
            </a:xfrm>
            <a:prstGeom prst="ellipse">
              <a:avLst/>
            </a:prstGeom>
            <a:solidFill>
              <a:srgbClr val="CCD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FABC59-61EC-42B2-A783-7266DC1A5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267" y="3070369"/>
              <a:ext cx="717259" cy="71725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B630FD-CAC8-422C-9DEB-354BFAF475BB}"/>
              </a:ext>
            </a:extLst>
          </p:cNvPr>
          <p:cNvGrpSpPr/>
          <p:nvPr/>
        </p:nvGrpSpPr>
        <p:grpSpPr>
          <a:xfrm>
            <a:off x="890809" y="4172642"/>
            <a:ext cx="1610687" cy="1610687"/>
            <a:chOff x="7373216" y="2623656"/>
            <a:chExt cx="1610687" cy="16106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DA630C9-B839-4AFE-B769-4A6D2F5CB867}"/>
                </a:ext>
              </a:extLst>
            </p:cNvPr>
            <p:cNvSpPr/>
            <p:nvPr/>
          </p:nvSpPr>
          <p:spPr>
            <a:xfrm>
              <a:off x="7373216" y="2623656"/>
              <a:ext cx="1610687" cy="1610687"/>
            </a:xfrm>
            <a:prstGeom prst="ellipse">
              <a:avLst/>
            </a:prstGeom>
            <a:solidFill>
              <a:srgbClr val="CCD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52BB279-B955-4320-B848-484B32CEF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761" y="3113782"/>
              <a:ext cx="630436" cy="63043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61051F5-0A3C-4F43-ACD9-BEE368A1C7C7}"/>
              </a:ext>
            </a:extLst>
          </p:cNvPr>
          <p:cNvSpPr txBox="1"/>
          <p:nvPr/>
        </p:nvSpPr>
        <p:spPr>
          <a:xfrm>
            <a:off x="617062" y="3361221"/>
            <a:ext cx="2158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| 3D OBJECTS |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C65F7F-3892-453B-B568-E1FD7A006EAC}"/>
              </a:ext>
            </a:extLst>
          </p:cNvPr>
          <p:cNvSpPr txBox="1"/>
          <p:nvPr/>
        </p:nvSpPr>
        <p:spPr>
          <a:xfrm>
            <a:off x="617067" y="5970728"/>
            <a:ext cx="2158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| SOUNDS |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8F85FD-7F59-4D5E-8212-55413A594BFD}"/>
              </a:ext>
            </a:extLst>
          </p:cNvPr>
          <p:cNvSpPr txBox="1"/>
          <p:nvPr/>
        </p:nvSpPr>
        <p:spPr>
          <a:xfrm>
            <a:off x="3311889" y="2024803"/>
            <a:ext cx="60960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free little games asset pack (unity asset store)</a:t>
            </a: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Cartoon w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eapon pack (unity asset store)</a:t>
            </a: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Board games (unity asset store)</a:t>
            </a:r>
          </a:p>
          <a:p>
            <a:pPr marL="457200" rtl="0">
              <a:spcBef>
                <a:spcPts val="0"/>
              </a:spcBef>
              <a:spcAft>
                <a:spcPts val="1200"/>
              </a:spcAft>
            </a:pP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E417B9-545B-4C08-9BB3-ECDE66B9B206}"/>
              </a:ext>
            </a:extLst>
          </p:cNvPr>
          <p:cNvSpPr txBox="1"/>
          <p:nvPr/>
        </p:nvSpPr>
        <p:spPr>
          <a:xfrm>
            <a:off x="3392305" y="4172642"/>
            <a:ext cx="6096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Three Wise People (No Copyright Audio Library)</a:t>
            </a:r>
          </a:p>
          <a:p>
            <a:pPr marL="457200" rtl="0">
              <a:spcBef>
                <a:spcPts val="0"/>
              </a:spcBef>
            </a:pPr>
            <a:endParaRPr lang="en-US" altLang="ko-KR" sz="1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Chip Falling Sound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(No Copyright Audio Library)</a:t>
            </a:r>
          </a:p>
          <a:p>
            <a:pPr marL="457200" rtl="0">
              <a:spcBef>
                <a:spcPts val="0"/>
              </a:spcBef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Entering Sound </a:t>
            </a: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(No Copyright Audio Library)</a:t>
            </a:r>
          </a:p>
          <a:p>
            <a:pPr marL="457200" rtl="0">
              <a:spcBef>
                <a:spcPts val="0"/>
              </a:spcBef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</a:pPr>
            <a:r>
              <a:rPr lang="en-US" altLang="ko-KR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Lazy Walk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–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Cheel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(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Youtube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Free Audio)</a:t>
            </a:r>
          </a:p>
          <a:p>
            <a:pPr marL="457200" rtl="0">
              <a:spcBef>
                <a:spcPts val="0"/>
              </a:spcBef>
            </a:pPr>
            <a:endParaRPr lang="en-US" altLang="ko-KR" sz="1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Timpani Beat – Nana Kwabena (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Youtube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Free Audio)</a:t>
            </a:r>
          </a:p>
          <a:p>
            <a:pPr marL="457200" rtl="0">
              <a:spcBef>
                <a:spcPts val="0"/>
              </a:spcBef>
            </a:pPr>
            <a:endParaRPr lang="en-US" altLang="ko-KR" sz="1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rtl="0">
              <a:spcBef>
                <a:spcPts val="0"/>
              </a:spcBef>
            </a:pPr>
            <a:endParaRPr lang="en-US" altLang="ko-KR" sz="1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847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529AD3-11CF-4293-AC94-E9B3748F8FFB}"/>
              </a:ext>
            </a:extLst>
          </p:cNvPr>
          <p:cNvSpPr/>
          <p:nvPr/>
        </p:nvSpPr>
        <p:spPr>
          <a:xfrm>
            <a:off x="0" y="-4"/>
            <a:ext cx="12192000" cy="6858003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9CFA-B954-466E-A6C9-D657C18A4D4A}"/>
              </a:ext>
            </a:extLst>
          </p:cNvPr>
          <p:cNvSpPr txBox="1"/>
          <p:nvPr/>
        </p:nvSpPr>
        <p:spPr>
          <a:xfrm>
            <a:off x="4943987" y="3105831"/>
            <a:ext cx="230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 you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34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6632D3-8072-4CB7-A0D5-695D52FF0A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9DA9B-2292-44FD-AB39-8B3994B2C840}"/>
              </a:ext>
            </a:extLst>
          </p:cNvPr>
          <p:cNvSpPr txBox="1"/>
          <p:nvPr/>
        </p:nvSpPr>
        <p:spPr>
          <a:xfrm>
            <a:off x="1080120" y="890079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Play Video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7FABC9B7-7F0A-43F4-B830-9350AC3681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5937" y="1784060"/>
            <a:ext cx="8620125" cy="41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075F82-241B-42FF-9C4B-5968124C0D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30619-1B55-4A31-BBAB-75795C67B66D}"/>
              </a:ext>
            </a:extLst>
          </p:cNvPr>
          <p:cNvSpPr txBox="1"/>
          <p:nvPr/>
        </p:nvSpPr>
        <p:spPr>
          <a:xfrm>
            <a:off x="1080120" y="1156779"/>
            <a:ext cx="422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 Introduction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2787C-0A25-479A-AF4B-9AA317FF832B}"/>
              </a:ext>
            </a:extLst>
          </p:cNvPr>
          <p:cNvSpPr txBox="1"/>
          <p:nvPr/>
        </p:nvSpPr>
        <p:spPr>
          <a:xfrm>
            <a:off x="5216704" y="1361785"/>
            <a:ext cx="1403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Motivations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5725E6-2D96-4869-91C1-CCBBE317FB0C}"/>
              </a:ext>
            </a:extLst>
          </p:cNvPr>
          <p:cNvGrpSpPr/>
          <p:nvPr/>
        </p:nvGrpSpPr>
        <p:grpSpPr>
          <a:xfrm>
            <a:off x="1141135" y="2735778"/>
            <a:ext cx="2958808" cy="2618899"/>
            <a:chOff x="804253" y="2474092"/>
            <a:chExt cx="2958808" cy="261889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7B5F4D8-C6C5-4B03-B72B-3C45AF52B690}"/>
                </a:ext>
              </a:extLst>
            </p:cNvPr>
            <p:cNvSpPr/>
            <p:nvPr/>
          </p:nvSpPr>
          <p:spPr>
            <a:xfrm>
              <a:off x="1478314" y="2474092"/>
              <a:ext cx="1610687" cy="1610687"/>
            </a:xfrm>
            <a:prstGeom prst="ellipse">
              <a:avLst/>
            </a:prstGeom>
            <a:solidFill>
              <a:srgbClr val="CCD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60DB59-7A70-4E4D-8F00-2F20DD882FDA}"/>
                </a:ext>
              </a:extLst>
            </p:cNvPr>
            <p:cNvSpPr txBox="1"/>
            <p:nvPr/>
          </p:nvSpPr>
          <p:spPr>
            <a:xfrm>
              <a:off x="804253" y="4354327"/>
              <a:ext cx="295880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Normal card / board games </a:t>
              </a:r>
            </a:p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cannot be played </a:t>
              </a:r>
            </a:p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without supplies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E669D28-EA5E-46EA-8C77-E4572D054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258" y="2943929"/>
              <a:ext cx="726018" cy="726018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C96784C-F931-4A3A-85DB-A5A404B5139B}"/>
              </a:ext>
            </a:extLst>
          </p:cNvPr>
          <p:cNvGrpSpPr/>
          <p:nvPr/>
        </p:nvGrpSpPr>
        <p:grpSpPr>
          <a:xfrm>
            <a:off x="4432025" y="2735778"/>
            <a:ext cx="3123583" cy="2652100"/>
            <a:chOff x="4255563" y="2474092"/>
            <a:chExt cx="3123583" cy="26521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7A639E-5B94-4B42-A3AF-BD69330BC67B}"/>
                </a:ext>
              </a:extLst>
            </p:cNvPr>
            <p:cNvSpPr txBox="1"/>
            <p:nvPr/>
          </p:nvSpPr>
          <p:spPr>
            <a:xfrm>
              <a:off x="4255563" y="4387528"/>
              <a:ext cx="312358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AR has good advantages </a:t>
              </a:r>
            </a:p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of showing </a:t>
              </a:r>
            </a:p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non-existent objects virtually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7EA15AC-38B5-4C78-95E3-0774863C24ED}"/>
                </a:ext>
              </a:extLst>
            </p:cNvPr>
            <p:cNvSpPr/>
            <p:nvPr/>
          </p:nvSpPr>
          <p:spPr>
            <a:xfrm>
              <a:off x="5012012" y="2474092"/>
              <a:ext cx="1610687" cy="1610687"/>
            </a:xfrm>
            <a:prstGeom prst="ellipse">
              <a:avLst/>
            </a:prstGeom>
            <a:solidFill>
              <a:srgbClr val="CCD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A932AA6-EFF9-4E84-92E4-22F31F9F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661" y="2884244"/>
              <a:ext cx="845388" cy="84538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6A58FA8-E4E9-4ACA-B9C1-53A93C32320D}"/>
              </a:ext>
            </a:extLst>
          </p:cNvPr>
          <p:cNvSpPr txBox="1"/>
          <p:nvPr/>
        </p:nvSpPr>
        <p:spPr>
          <a:xfrm>
            <a:off x="4074375" y="3245458"/>
            <a:ext cx="45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58D8C12-67FC-481E-A63E-BAC6E5509EFA}"/>
              </a:ext>
            </a:extLst>
          </p:cNvPr>
          <p:cNvGrpSpPr/>
          <p:nvPr/>
        </p:nvGrpSpPr>
        <p:grpSpPr>
          <a:xfrm>
            <a:off x="7758781" y="2735778"/>
            <a:ext cx="3023285" cy="2652100"/>
            <a:chOff x="8015453" y="2474092"/>
            <a:chExt cx="3023285" cy="26521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ECBC2B-658B-4842-883D-E97A53644CF9}"/>
                </a:ext>
              </a:extLst>
            </p:cNvPr>
            <p:cNvSpPr txBox="1"/>
            <p:nvPr/>
          </p:nvSpPr>
          <p:spPr>
            <a:xfrm>
              <a:off x="8015453" y="4387528"/>
              <a:ext cx="302328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Use AR to enjoy the game </a:t>
              </a:r>
            </a:p>
            <a:p>
              <a:pPr algn="ctr"/>
              <a:r>
                <a: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without any supplies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Especially, Indian Poker Game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C246035-FF3A-4168-8A48-25F5F56AA308}"/>
                </a:ext>
              </a:extLst>
            </p:cNvPr>
            <p:cNvSpPr/>
            <p:nvPr/>
          </p:nvSpPr>
          <p:spPr>
            <a:xfrm>
              <a:off x="8723642" y="2474092"/>
              <a:ext cx="1610687" cy="1610687"/>
            </a:xfrm>
            <a:prstGeom prst="ellipse">
              <a:avLst/>
            </a:prstGeom>
            <a:solidFill>
              <a:srgbClr val="CCD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5ABE6FB-3B83-4778-BD69-99D7531E5870}"/>
                </a:ext>
              </a:extLst>
            </p:cNvPr>
            <p:cNvGrpSpPr/>
            <p:nvPr/>
          </p:nvGrpSpPr>
          <p:grpSpPr>
            <a:xfrm>
              <a:off x="9175741" y="2842728"/>
              <a:ext cx="706488" cy="873414"/>
              <a:chOff x="9121123" y="1935208"/>
              <a:chExt cx="1515539" cy="1873622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72C59EA0-8C4B-4B54-A84F-3E9548BF4469}"/>
                  </a:ext>
                </a:extLst>
              </p:cNvPr>
              <p:cNvGrpSpPr/>
              <p:nvPr/>
            </p:nvGrpSpPr>
            <p:grpSpPr>
              <a:xfrm>
                <a:off x="9121123" y="2236784"/>
                <a:ext cx="1515539" cy="1572046"/>
                <a:chOff x="9121123" y="2236784"/>
                <a:chExt cx="1515539" cy="1572046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F9B00FB1-62E1-4DC6-A4A1-E482168C79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21123" y="2293291"/>
                  <a:ext cx="1515539" cy="1515539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2DDFB997-C368-4A52-86B4-D2D6390B5327}"/>
                    </a:ext>
                  </a:extLst>
                </p:cNvPr>
                <p:cNvSpPr/>
                <p:nvPr/>
              </p:nvSpPr>
              <p:spPr>
                <a:xfrm rot="18606407">
                  <a:off x="9446833" y="2261606"/>
                  <a:ext cx="856015" cy="806372"/>
                </a:xfrm>
                <a:prstGeom prst="rect">
                  <a:avLst/>
                </a:prstGeom>
                <a:solidFill>
                  <a:srgbClr val="CCD9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27D98FA-4C7A-4F2D-8A8E-B18AA1E2F8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65"/>
              <a:stretch/>
            </p:blipFill>
            <p:spPr>
              <a:xfrm>
                <a:off x="10038897" y="2160432"/>
                <a:ext cx="365256" cy="72135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337B50C-DA89-42D4-B3A5-B6531072AF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365"/>
              <a:stretch/>
            </p:blipFill>
            <p:spPr>
              <a:xfrm>
                <a:off x="9371806" y="1935208"/>
                <a:ext cx="675479" cy="1334017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F109392-4697-4460-BA34-458BDCA15E26}"/>
              </a:ext>
            </a:extLst>
          </p:cNvPr>
          <p:cNvSpPr txBox="1"/>
          <p:nvPr/>
        </p:nvSpPr>
        <p:spPr>
          <a:xfrm>
            <a:off x="7391916" y="3321354"/>
            <a:ext cx="278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▶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81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BDEDA9-3870-45D1-AE78-5F2FACF448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BAD70F-E778-41E7-BE8C-1E3D41AB43BC}"/>
              </a:ext>
            </a:extLst>
          </p:cNvPr>
          <p:cNvGrpSpPr/>
          <p:nvPr/>
        </p:nvGrpSpPr>
        <p:grpSpPr>
          <a:xfrm>
            <a:off x="3579990" y="1025742"/>
            <a:ext cx="5032020" cy="646331"/>
            <a:chOff x="3981351" y="924141"/>
            <a:chExt cx="5032020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40F936-F0CA-4082-AA1A-5B9258FA017A}"/>
                </a:ext>
              </a:extLst>
            </p:cNvPr>
            <p:cNvSpPr txBox="1"/>
            <p:nvPr/>
          </p:nvSpPr>
          <p:spPr>
            <a:xfrm>
              <a:off x="3981351" y="924141"/>
              <a:ext cx="4229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Project Introduction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9F5FD-C514-490B-8FC6-E6612F257842}"/>
                </a:ext>
              </a:extLst>
            </p:cNvPr>
            <p:cNvSpPr txBox="1"/>
            <p:nvPr/>
          </p:nvSpPr>
          <p:spPr>
            <a:xfrm>
              <a:off x="8089792" y="1120696"/>
              <a:ext cx="923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Details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7546E6-86EF-4066-B63F-71022D22A7E0}"/>
              </a:ext>
            </a:extLst>
          </p:cNvPr>
          <p:cNvSpPr txBox="1"/>
          <p:nvPr/>
        </p:nvSpPr>
        <p:spPr>
          <a:xfrm>
            <a:off x="2858414" y="2310053"/>
            <a:ext cx="6199454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Individual competition Indian Poker Game with AR system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3582EE9-A5D8-48DB-8416-380AA29BC875}"/>
              </a:ext>
            </a:extLst>
          </p:cNvPr>
          <p:cNvSpPr/>
          <p:nvPr/>
        </p:nvSpPr>
        <p:spPr>
          <a:xfrm>
            <a:off x="3460161" y="3102716"/>
            <a:ext cx="2168852" cy="369332"/>
          </a:xfrm>
          <a:prstGeom prst="roundRect">
            <a:avLst>
              <a:gd name="adj" fmla="val 50000"/>
            </a:avLst>
          </a:prstGeom>
          <a:solidFill>
            <a:srgbClr val="CCD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DA5C28-692B-4070-90F5-36F335E9F080}"/>
              </a:ext>
            </a:extLst>
          </p:cNvPr>
          <p:cNvSpPr txBox="1"/>
          <p:nvPr/>
        </p:nvSpPr>
        <p:spPr>
          <a:xfrm>
            <a:off x="6331293" y="3134730"/>
            <a:ext cx="2330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AR Game application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90CE34A-0073-456B-B67E-953E27C84D3A}"/>
              </a:ext>
            </a:extLst>
          </p:cNvPr>
          <p:cNvSpPr/>
          <p:nvPr/>
        </p:nvSpPr>
        <p:spPr>
          <a:xfrm>
            <a:off x="3460161" y="3689985"/>
            <a:ext cx="2168852" cy="369332"/>
          </a:xfrm>
          <a:prstGeom prst="roundRect">
            <a:avLst>
              <a:gd name="adj" fmla="val 50000"/>
            </a:avLst>
          </a:prstGeom>
          <a:solidFill>
            <a:srgbClr val="CCD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Unity Version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87CAD-D530-4F22-A8EA-3EAFDCA8FBAB}"/>
              </a:ext>
            </a:extLst>
          </p:cNvPr>
          <p:cNvSpPr txBox="1"/>
          <p:nvPr/>
        </p:nvSpPr>
        <p:spPr>
          <a:xfrm>
            <a:off x="6331293" y="3738624"/>
            <a:ext cx="2330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2020.2.7f1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DE2D9C-92A7-46F1-9AE3-FBFE762559DD}"/>
              </a:ext>
            </a:extLst>
          </p:cNvPr>
          <p:cNvSpPr/>
          <p:nvPr/>
        </p:nvSpPr>
        <p:spPr>
          <a:xfrm>
            <a:off x="3460161" y="4261865"/>
            <a:ext cx="2168852" cy="369332"/>
          </a:xfrm>
          <a:prstGeom prst="roundRect">
            <a:avLst>
              <a:gd name="adj" fmla="val 50000"/>
            </a:avLst>
          </a:prstGeom>
          <a:solidFill>
            <a:srgbClr val="CCD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Platform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A8227D-B575-4CA0-ABF6-3450E1743519}"/>
              </a:ext>
            </a:extLst>
          </p:cNvPr>
          <p:cNvSpPr txBox="1"/>
          <p:nvPr/>
        </p:nvSpPr>
        <p:spPr>
          <a:xfrm>
            <a:off x="6331293" y="4327129"/>
            <a:ext cx="2757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AR Foundation, AR Core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F47157-21F9-493C-89F1-65D0056E8A92}"/>
              </a:ext>
            </a:extLst>
          </p:cNvPr>
          <p:cNvSpPr/>
          <p:nvPr/>
        </p:nvSpPr>
        <p:spPr>
          <a:xfrm>
            <a:off x="3460161" y="4842793"/>
            <a:ext cx="2168852" cy="369332"/>
          </a:xfrm>
          <a:prstGeom prst="roundRect">
            <a:avLst>
              <a:gd name="adj" fmla="val 50000"/>
            </a:avLst>
          </a:prstGeom>
          <a:solidFill>
            <a:srgbClr val="CCD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Target Device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66360-8F87-4A40-B81B-56B0033257B7}"/>
              </a:ext>
            </a:extLst>
          </p:cNvPr>
          <p:cNvSpPr txBox="1"/>
          <p:nvPr/>
        </p:nvSpPr>
        <p:spPr>
          <a:xfrm>
            <a:off x="6331293" y="4908057"/>
            <a:ext cx="2757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Android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21AFFE2-03A0-428B-B398-4104F5AF65E3}"/>
              </a:ext>
            </a:extLst>
          </p:cNvPr>
          <p:cNvSpPr/>
          <p:nvPr/>
        </p:nvSpPr>
        <p:spPr>
          <a:xfrm>
            <a:off x="3460161" y="5414673"/>
            <a:ext cx="2168852" cy="369332"/>
          </a:xfrm>
          <a:prstGeom prst="roundRect">
            <a:avLst>
              <a:gd name="adj" fmla="val 50000"/>
            </a:avLst>
          </a:prstGeom>
          <a:solidFill>
            <a:srgbClr val="CCD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Tracking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EFDF4-565F-4A30-8EE4-565D73B1C937}"/>
              </a:ext>
            </a:extLst>
          </p:cNvPr>
          <p:cNvSpPr txBox="1"/>
          <p:nvPr/>
        </p:nvSpPr>
        <p:spPr>
          <a:xfrm>
            <a:off x="6331293" y="5479937"/>
            <a:ext cx="2757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Marker-based &amp;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Markerless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D9E6DD-E7CF-4FA6-A15B-F8F6B10A5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CB903-2311-4668-B598-2A41C038BD12}"/>
              </a:ext>
            </a:extLst>
          </p:cNvPr>
          <p:cNvSpPr txBox="1"/>
          <p:nvPr/>
        </p:nvSpPr>
        <p:spPr>
          <a:xfrm>
            <a:off x="4577510" y="1566828"/>
            <a:ext cx="3036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Work Division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7A8F17-0DD2-48C5-9F43-A3676B50C7EB}"/>
              </a:ext>
            </a:extLst>
          </p:cNvPr>
          <p:cNvGrpSpPr/>
          <p:nvPr/>
        </p:nvGrpSpPr>
        <p:grpSpPr>
          <a:xfrm>
            <a:off x="2180220" y="3158788"/>
            <a:ext cx="7831560" cy="2043524"/>
            <a:chOff x="2636416" y="3158788"/>
            <a:chExt cx="7831560" cy="2043524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0BDC3D-4BA1-40DF-B814-F18B4B239D3B}"/>
                </a:ext>
              </a:extLst>
            </p:cNvPr>
            <p:cNvGrpSpPr/>
            <p:nvPr/>
          </p:nvGrpSpPr>
          <p:grpSpPr>
            <a:xfrm>
              <a:off x="6933403" y="3158789"/>
              <a:ext cx="1190650" cy="2043523"/>
              <a:chOff x="6678526" y="2987339"/>
              <a:chExt cx="1190650" cy="2043523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426EF56-DE16-4EB9-ACCA-13159E907139}"/>
                  </a:ext>
                </a:extLst>
              </p:cNvPr>
              <p:cNvGrpSpPr/>
              <p:nvPr/>
            </p:nvGrpSpPr>
            <p:grpSpPr>
              <a:xfrm>
                <a:off x="6678526" y="2987339"/>
                <a:ext cx="1172290" cy="2043523"/>
                <a:chOff x="6568238" y="2522119"/>
                <a:chExt cx="1172290" cy="2043523"/>
              </a:xfrm>
            </p:grpSpPr>
            <p:pic>
              <p:nvPicPr>
                <p:cNvPr id="13" name="그래픽 12">
                  <a:extLst>
                    <a:ext uri="{FF2B5EF4-FFF2-40B4-BE49-F238E27FC236}">
                      <a16:creationId xmlns:a16="http://schemas.microsoft.com/office/drawing/2014/main" id="{CDFA9686-12BF-48F4-A8D2-C1C24BAFF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8239" y="2522119"/>
                  <a:ext cx="1172289" cy="1172289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176EC3-5AFF-4560-B9C0-C2FC2C2A088A}"/>
                    </a:ext>
                  </a:extLst>
                </p:cNvPr>
                <p:cNvSpPr txBox="1"/>
                <p:nvPr/>
              </p:nvSpPr>
              <p:spPr>
                <a:xfrm>
                  <a:off x="6568238" y="3888534"/>
                  <a:ext cx="1172289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0" i="0" u="none" strike="noStrike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Kim </a:t>
                  </a:r>
                  <a:r>
                    <a:rPr lang="en-US" altLang="ko-KR" sz="1400" b="0" i="0" u="none" strike="noStrike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Yejin</a:t>
                  </a:r>
                  <a:endPara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-</a:t>
                  </a:r>
                </a:p>
                <a:p>
                  <a:pPr algn="ctr"/>
                  <a:r>
                    <a:rPr lang="en-US" altLang="ko-KR" sz="12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GamePlay</a:t>
                  </a:r>
                  <a:endPara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D0DF4C9B-77EB-41C0-8EAF-F0329B71912B}"/>
                  </a:ext>
                </a:extLst>
              </p:cNvPr>
              <p:cNvSpPr/>
              <p:nvPr/>
            </p:nvSpPr>
            <p:spPr>
              <a:xfrm>
                <a:off x="7467430" y="3011648"/>
                <a:ext cx="401746" cy="417352"/>
              </a:xfrm>
              <a:custGeom>
                <a:avLst/>
                <a:gdLst>
                  <a:gd name="connsiteX0" fmla="*/ 100668 w 352338"/>
                  <a:gd name="connsiteY0" fmla="*/ 0 h 385893"/>
                  <a:gd name="connsiteX1" fmla="*/ 0 w 352338"/>
                  <a:gd name="connsiteY1" fmla="*/ 167780 h 385893"/>
                  <a:gd name="connsiteX2" fmla="*/ 159391 w 352338"/>
                  <a:gd name="connsiteY2" fmla="*/ 385893 h 385893"/>
                  <a:gd name="connsiteX3" fmla="*/ 352338 w 352338"/>
                  <a:gd name="connsiteY3" fmla="*/ 360726 h 385893"/>
                  <a:gd name="connsiteX4" fmla="*/ 327171 w 352338"/>
                  <a:gd name="connsiteY4" fmla="*/ 142613 h 385893"/>
                  <a:gd name="connsiteX5" fmla="*/ 100668 w 352338"/>
                  <a:gd name="connsiteY5" fmla="*/ 0 h 3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338" h="385893">
                    <a:moveTo>
                      <a:pt x="100668" y="0"/>
                    </a:moveTo>
                    <a:lnTo>
                      <a:pt x="0" y="167780"/>
                    </a:lnTo>
                    <a:lnTo>
                      <a:pt x="159391" y="385893"/>
                    </a:lnTo>
                    <a:lnTo>
                      <a:pt x="352338" y="360726"/>
                    </a:lnTo>
                    <a:lnTo>
                      <a:pt x="327171" y="142613"/>
                    </a:lnTo>
                    <a:lnTo>
                      <a:pt x="100668" y="0"/>
                    </a:lnTo>
                    <a:close/>
                  </a:path>
                </a:pathLst>
              </a:custGeom>
              <a:solidFill>
                <a:srgbClr val="E1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7C5FE527-1CF5-4999-82EB-9C455C1D9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9329" y="3061982"/>
                <a:ext cx="273039" cy="273039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5F0AA36-6B6D-4A0A-87B9-9420BC70A283}"/>
                </a:ext>
              </a:extLst>
            </p:cNvPr>
            <p:cNvGrpSpPr/>
            <p:nvPr/>
          </p:nvGrpSpPr>
          <p:grpSpPr>
            <a:xfrm>
              <a:off x="9068550" y="3158788"/>
              <a:ext cx="1399426" cy="2043524"/>
              <a:chOff x="9068550" y="2987338"/>
              <a:chExt cx="1399426" cy="204352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DFF0363-0F4B-44ED-A118-198D26A11773}"/>
                  </a:ext>
                </a:extLst>
              </p:cNvPr>
              <p:cNvGrpSpPr/>
              <p:nvPr/>
            </p:nvGrpSpPr>
            <p:grpSpPr>
              <a:xfrm>
                <a:off x="9068550" y="2987338"/>
                <a:ext cx="1399426" cy="2043524"/>
                <a:chOff x="8773275" y="2522118"/>
                <a:chExt cx="1399426" cy="2043524"/>
              </a:xfrm>
            </p:grpSpPr>
            <p:pic>
              <p:nvPicPr>
                <p:cNvPr id="14" name="그래픽 13">
                  <a:extLst>
                    <a:ext uri="{FF2B5EF4-FFF2-40B4-BE49-F238E27FC236}">
                      <a16:creationId xmlns:a16="http://schemas.microsoft.com/office/drawing/2014/main" id="{7AAED632-F83C-4978-A93D-B95CA0DD38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17905" y="2522118"/>
                  <a:ext cx="1172289" cy="1172289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1FAFC7C-4DF8-4A78-9C37-A2A2E92198F3}"/>
                    </a:ext>
                  </a:extLst>
                </p:cNvPr>
                <p:cNvSpPr txBox="1"/>
                <p:nvPr/>
              </p:nvSpPr>
              <p:spPr>
                <a:xfrm>
                  <a:off x="8773275" y="3888534"/>
                  <a:ext cx="139942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0" i="0" u="none" strike="noStrike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Kim </a:t>
                  </a:r>
                  <a:r>
                    <a:rPr lang="en-US" altLang="ko-KR" sz="1400" b="0" i="0" u="none" strike="noStrike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Gyeongjin</a:t>
                  </a:r>
                  <a:endPara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-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Gameplay</a:t>
                  </a:r>
                  <a:endPara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BD3BAC1-52B5-40B2-83C0-3C899B661596}"/>
                  </a:ext>
                </a:extLst>
              </p:cNvPr>
              <p:cNvSpPr/>
              <p:nvPr/>
            </p:nvSpPr>
            <p:spPr>
              <a:xfrm>
                <a:off x="9983723" y="3011648"/>
                <a:ext cx="401746" cy="417352"/>
              </a:xfrm>
              <a:custGeom>
                <a:avLst/>
                <a:gdLst>
                  <a:gd name="connsiteX0" fmla="*/ 100668 w 352338"/>
                  <a:gd name="connsiteY0" fmla="*/ 0 h 385893"/>
                  <a:gd name="connsiteX1" fmla="*/ 0 w 352338"/>
                  <a:gd name="connsiteY1" fmla="*/ 167780 h 385893"/>
                  <a:gd name="connsiteX2" fmla="*/ 159391 w 352338"/>
                  <a:gd name="connsiteY2" fmla="*/ 385893 h 385893"/>
                  <a:gd name="connsiteX3" fmla="*/ 352338 w 352338"/>
                  <a:gd name="connsiteY3" fmla="*/ 360726 h 385893"/>
                  <a:gd name="connsiteX4" fmla="*/ 327171 w 352338"/>
                  <a:gd name="connsiteY4" fmla="*/ 142613 h 385893"/>
                  <a:gd name="connsiteX5" fmla="*/ 100668 w 352338"/>
                  <a:gd name="connsiteY5" fmla="*/ 0 h 3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338" h="385893">
                    <a:moveTo>
                      <a:pt x="100668" y="0"/>
                    </a:moveTo>
                    <a:lnTo>
                      <a:pt x="0" y="167780"/>
                    </a:lnTo>
                    <a:lnTo>
                      <a:pt x="159391" y="385893"/>
                    </a:lnTo>
                    <a:lnTo>
                      <a:pt x="352338" y="360726"/>
                    </a:lnTo>
                    <a:lnTo>
                      <a:pt x="327171" y="142613"/>
                    </a:lnTo>
                    <a:lnTo>
                      <a:pt x="100668" y="0"/>
                    </a:lnTo>
                    <a:close/>
                  </a:path>
                </a:pathLst>
              </a:custGeom>
              <a:solidFill>
                <a:srgbClr val="E1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4F0D565-A03B-4884-8657-B4C06E5F6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9208" y="3061982"/>
                <a:ext cx="273039" cy="273039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5E237D-CB64-4788-9B34-6B6FB013259C}"/>
                </a:ext>
              </a:extLst>
            </p:cNvPr>
            <p:cNvGrpSpPr/>
            <p:nvPr/>
          </p:nvGrpSpPr>
          <p:grpSpPr>
            <a:xfrm>
              <a:off x="2636416" y="3158789"/>
              <a:ext cx="1183025" cy="2043523"/>
              <a:chOff x="1898481" y="2987339"/>
              <a:chExt cx="1183025" cy="2043523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BE084B8-1A4D-48F0-8C7F-DC4F11EEF4B0}"/>
                  </a:ext>
                </a:extLst>
              </p:cNvPr>
              <p:cNvGrpSpPr/>
              <p:nvPr/>
            </p:nvGrpSpPr>
            <p:grpSpPr>
              <a:xfrm>
                <a:off x="1898481" y="2987339"/>
                <a:ext cx="1172290" cy="2043523"/>
                <a:chOff x="1603206" y="2522119"/>
                <a:chExt cx="1172290" cy="2043523"/>
              </a:xfrm>
            </p:grpSpPr>
            <p:pic>
              <p:nvPicPr>
                <p:cNvPr id="10" name="그래픽 9">
                  <a:extLst>
                    <a:ext uri="{FF2B5EF4-FFF2-40B4-BE49-F238E27FC236}">
                      <a16:creationId xmlns:a16="http://schemas.microsoft.com/office/drawing/2014/main" id="{4AE3656B-14ED-4C08-BF8D-D384005C4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07" y="2522119"/>
                  <a:ext cx="1172289" cy="1172289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CC6226-9115-42D4-A4B9-D758E7777486}"/>
                    </a:ext>
                  </a:extLst>
                </p:cNvPr>
                <p:cNvSpPr txBox="1"/>
                <p:nvPr/>
              </p:nvSpPr>
              <p:spPr>
                <a:xfrm>
                  <a:off x="1603206" y="3888534"/>
                  <a:ext cx="1172289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0" i="0" u="none" strike="noStrike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Song </a:t>
                  </a:r>
                  <a:r>
                    <a:rPr lang="en-US" altLang="ko-KR" sz="1400" b="0" i="0" u="none" strike="noStrike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Jihye</a:t>
                  </a:r>
                  <a:endPara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-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UI</a:t>
                  </a:r>
                  <a:endPara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7FC3220A-08C3-4E30-9E03-8FA4C851466C}"/>
                  </a:ext>
                </a:extLst>
              </p:cNvPr>
              <p:cNvSpPr/>
              <p:nvPr/>
            </p:nvSpPr>
            <p:spPr>
              <a:xfrm>
                <a:off x="2676088" y="3011648"/>
                <a:ext cx="401746" cy="417352"/>
              </a:xfrm>
              <a:custGeom>
                <a:avLst/>
                <a:gdLst>
                  <a:gd name="connsiteX0" fmla="*/ 100668 w 352338"/>
                  <a:gd name="connsiteY0" fmla="*/ 0 h 385893"/>
                  <a:gd name="connsiteX1" fmla="*/ 0 w 352338"/>
                  <a:gd name="connsiteY1" fmla="*/ 167780 h 385893"/>
                  <a:gd name="connsiteX2" fmla="*/ 159391 w 352338"/>
                  <a:gd name="connsiteY2" fmla="*/ 385893 h 385893"/>
                  <a:gd name="connsiteX3" fmla="*/ 352338 w 352338"/>
                  <a:gd name="connsiteY3" fmla="*/ 360726 h 385893"/>
                  <a:gd name="connsiteX4" fmla="*/ 327171 w 352338"/>
                  <a:gd name="connsiteY4" fmla="*/ 142613 h 385893"/>
                  <a:gd name="connsiteX5" fmla="*/ 100668 w 352338"/>
                  <a:gd name="connsiteY5" fmla="*/ 0 h 3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338" h="385893">
                    <a:moveTo>
                      <a:pt x="100668" y="0"/>
                    </a:moveTo>
                    <a:lnTo>
                      <a:pt x="0" y="167780"/>
                    </a:lnTo>
                    <a:lnTo>
                      <a:pt x="159391" y="385893"/>
                    </a:lnTo>
                    <a:lnTo>
                      <a:pt x="352338" y="360726"/>
                    </a:lnTo>
                    <a:lnTo>
                      <a:pt x="327171" y="142613"/>
                    </a:lnTo>
                    <a:lnTo>
                      <a:pt x="100668" y="0"/>
                    </a:lnTo>
                    <a:close/>
                  </a:path>
                </a:pathLst>
              </a:custGeom>
              <a:solidFill>
                <a:srgbClr val="E1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628EAFD-7E5B-4C0B-ACC8-EAF56CF63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51144">
                <a:off x="2808467" y="3066574"/>
                <a:ext cx="273039" cy="273039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A507F00-BB85-466B-9E33-750338AF1C81}"/>
                </a:ext>
              </a:extLst>
            </p:cNvPr>
            <p:cNvGrpSpPr/>
            <p:nvPr/>
          </p:nvGrpSpPr>
          <p:grpSpPr>
            <a:xfrm>
              <a:off x="4763937" y="3158788"/>
              <a:ext cx="1224970" cy="2043524"/>
              <a:chOff x="4288504" y="2987338"/>
              <a:chExt cx="1224970" cy="2043524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C8850F8-DBD6-42AA-B325-DB6D3803D0A0}"/>
                  </a:ext>
                </a:extLst>
              </p:cNvPr>
              <p:cNvGrpSpPr/>
              <p:nvPr/>
            </p:nvGrpSpPr>
            <p:grpSpPr>
              <a:xfrm>
                <a:off x="4288504" y="2987338"/>
                <a:ext cx="1172289" cy="2043524"/>
                <a:chOff x="4060154" y="2522118"/>
                <a:chExt cx="1172289" cy="2043524"/>
              </a:xfrm>
            </p:grpSpPr>
            <p:pic>
              <p:nvPicPr>
                <p:cNvPr id="12" name="그래픽 11">
                  <a:extLst>
                    <a:ext uri="{FF2B5EF4-FFF2-40B4-BE49-F238E27FC236}">
                      <a16:creationId xmlns:a16="http://schemas.microsoft.com/office/drawing/2014/main" id="{55E9EA7A-6FA3-485D-9C2B-EAB48E36B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0154" y="2522118"/>
                  <a:ext cx="1172289" cy="1172289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C32A008-8998-42C5-85B9-AC3F5F69DACE}"/>
                    </a:ext>
                  </a:extLst>
                </p:cNvPr>
                <p:cNvSpPr txBox="1"/>
                <p:nvPr/>
              </p:nvSpPr>
              <p:spPr>
                <a:xfrm>
                  <a:off x="4060154" y="3888534"/>
                  <a:ext cx="1172289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0" i="0" u="none" strike="noStrike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Jang </a:t>
                  </a:r>
                  <a:r>
                    <a:rPr lang="en-US" altLang="ko-KR" sz="1400" b="0" i="0" u="none" strike="noStrike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Yoona</a:t>
                  </a:r>
                  <a:endPara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-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AR Feature</a:t>
                  </a:r>
                  <a:endPara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02164195-BAE8-45F1-A79D-247A48FD99E2}"/>
                  </a:ext>
                </a:extLst>
              </p:cNvPr>
              <p:cNvSpPr/>
              <p:nvPr/>
            </p:nvSpPr>
            <p:spPr>
              <a:xfrm>
                <a:off x="5111728" y="3011648"/>
                <a:ext cx="401746" cy="417352"/>
              </a:xfrm>
              <a:custGeom>
                <a:avLst/>
                <a:gdLst>
                  <a:gd name="connsiteX0" fmla="*/ 100668 w 352338"/>
                  <a:gd name="connsiteY0" fmla="*/ 0 h 385893"/>
                  <a:gd name="connsiteX1" fmla="*/ 0 w 352338"/>
                  <a:gd name="connsiteY1" fmla="*/ 167780 h 385893"/>
                  <a:gd name="connsiteX2" fmla="*/ 159391 w 352338"/>
                  <a:gd name="connsiteY2" fmla="*/ 385893 h 385893"/>
                  <a:gd name="connsiteX3" fmla="*/ 352338 w 352338"/>
                  <a:gd name="connsiteY3" fmla="*/ 360726 h 385893"/>
                  <a:gd name="connsiteX4" fmla="*/ 327171 w 352338"/>
                  <a:gd name="connsiteY4" fmla="*/ 142613 h 385893"/>
                  <a:gd name="connsiteX5" fmla="*/ 100668 w 352338"/>
                  <a:gd name="connsiteY5" fmla="*/ 0 h 3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338" h="385893">
                    <a:moveTo>
                      <a:pt x="100668" y="0"/>
                    </a:moveTo>
                    <a:lnTo>
                      <a:pt x="0" y="167780"/>
                    </a:lnTo>
                    <a:lnTo>
                      <a:pt x="159391" y="385893"/>
                    </a:lnTo>
                    <a:lnTo>
                      <a:pt x="352338" y="360726"/>
                    </a:lnTo>
                    <a:lnTo>
                      <a:pt x="327171" y="142613"/>
                    </a:lnTo>
                    <a:lnTo>
                      <a:pt x="100668" y="0"/>
                    </a:lnTo>
                    <a:close/>
                  </a:path>
                </a:pathLst>
              </a:custGeom>
              <a:solidFill>
                <a:srgbClr val="E1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C7F1BB9-59CB-47C3-BE13-0C2B4F53D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4275" y="3061982"/>
                <a:ext cx="249199" cy="24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370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11A572-39B5-4D52-8CCC-A7074E30D2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22F115-346C-43E3-894F-F8B40FF73938}"/>
              </a:ext>
            </a:extLst>
          </p:cNvPr>
          <p:cNvSpPr txBox="1"/>
          <p:nvPr/>
        </p:nvSpPr>
        <p:spPr>
          <a:xfrm>
            <a:off x="1189618" y="1372664"/>
            <a:ext cx="3537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 progress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7FC94C2-E014-49F4-A14E-B1925751B9A9}"/>
              </a:ext>
            </a:extLst>
          </p:cNvPr>
          <p:cNvSpPr/>
          <p:nvPr/>
        </p:nvSpPr>
        <p:spPr>
          <a:xfrm>
            <a:off x="1379561" y="2379761"/>
            <a:ext cx="1355679" cy="406158"/>
          </a:xfrm>
          <a:prstGeom prst="roundRect">
            <a:avLst>
              <a:gd name="adj" fmla="val 50000"/>
            </a:avLst>
          </a:prstGeom>
          <a:solidFill>
            <a:srgbClr val="C4D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Plan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5" name="표 45">
            <a:extLst>
              <a:ext uri="{FF2B5EF4-FFF2-40B4-BE49-F238E27FC236}">
                <a16:creationId xmlns:a16="http://schemas.microsoft.com/office/drawing/2014/main" id="{068FC503-2345-4CBB-AE6E-EDB75EDFE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47842"/>
              </p:ext>
            </p:extLst>
          </p:nvPr>
        </p:nvGraphicFramePr>
        <p:xfrm>
          <a:off x="6324602" y="3062136"/>
          <a:ext cx="51689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89">
                  <a:extLst>
                    <a:ext uri="{9D8B030D-6E8A-4147-A177-3AD203B41FA5}">
                      <a16:colId xmlns:a16="http://schemas.microsoft.com/office/drawing/2014/main" val="528214584"/>
                    </a:ext>
                  </a:extLst>
                </a:gridCol>
                <a:gridCol w="4018911">
                  <a:extLst>
                    <a:ext uri="{9D8B030D-6E8A-4147-A177-3AD203B41FA5}">
                      <a16:colId xmlns:a16="http://schemas.microsoft.com/office/drawing/2014/main" val="3013066050"/>
                    </a:ext>
                  </a:extLst>
                </a:gridCol>
              </a:tblGrid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-3/19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Idea pitch, first plan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54939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3/20 - 3/26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Scenario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775098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3/27 - 4/2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basic features (image tracking, basic UI)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012349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4/3 - 4/9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First prototype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427742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4/10 - 4/16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Discussion on Gameplay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714673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4/17 - 4/23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Detailed implementation of UI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032202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4/24 - 4/29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Detailed implementation of gameplay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25616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4/30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Final presentation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761634"/>
                  </a:ext>
                </a:extLst>
              </a:tr>
              <a:tr h="1378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5/1 </a:t>
                      </a:r>
                      <a:r>
                        <a:rPr lang="en-US" altLang="ko-KR" sz="1400" b="0" i="0" u="none" strike="noStrike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World돋움체 Medium" panose="00000600000000000000" pitchFamily="2" charset="-127"/>
                        </a:rPr>
                        <a:t>- 5/5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| Complement, Trailer Video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73782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2E2A838-EE5F-4EA2-84B3-9DAE0C861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4" y="3664592"/>
            <a:ext cx="5872163" cy="15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0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155A5F-4CC9-4A7B-8150-EC2B6BF6E3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04CD3-2D21-4C17-9E3C-13215287E1FF}"/>
              </a:ext>
            </a:extLst>
          </p:cNvPr>
          <p:cNvSpPr txBox="1"/>
          <p:nvPr/>
        </p:nvSpPr>
        <p:spPr>
          <a:xfrm>
            <a:off x="1189618" y="1372664"/>
            <a:ext cx="3537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 progress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505338-DD26-4982-B2C2-C844B0C07767}"/>
              </a:ext>
            </a:extLst>
          </p:cNvPr>
          <p:cNvGrpSpPr/>
          <p:nvPr/>
        </p:nvGrpSpPr>
        <p:grpSpPr>
          <a:xfrm>
            <a:off x="1406572" y="3114700"/>
            <a:ext cx="3503385" cy="734840"/>
            <a:chOff x="-340874" y="2399235"/>
            <a:chExt cx="10399105" cy="218122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1C22255-5F98-4A64-8149-2E89EC1C0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0874" y="2399236"/>
              <a:ext cx="2258573" cy="218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24237F3F-67A6-4AF5-A74A-5523D3E4C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900" y="2399235"/>
              <a:ext cx="2286000" cy="218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E09B363-3F6E-4004-A2B0-FDEC1FAA0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8" y="2399236"/>
              <a:ext cx="2601629" cy="218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F5664B1C-1412-49DF-BA0E-7C3D8DB7E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102" y="2399235"/>
              <a:ext cx="2400129" cy="218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989E0E-60D3-41FD-8A87-9D1935EB4239}"/>
              </a:ext>
            </a:extLst>
          </p:cNvPr>
          <p:cNvSpPr/>
          <p:nvPr/>
        </p:nvSpPr>
        <p:spPr>
          <a:xfrm>
            <a:off x="1379561" y="2379761"/>
            <a:ext cx="1355679" cy="406158"/>
          </a:xfrm>
          <a:prstGeom prst="roundRect">
            <a:avLst>
              <a:gd name="adj" fmla="val 50000"/>
            </a:avLst>
          </a:prstGeom>
          <a:solidFill>
            <a:srgbClr val="C4D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Tool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14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3DBE3CE-F23B-498A-842C-86613AB721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B23DE-33B4-45A5-A0EC-64905327794F}"/>
              </a:ext>
            </a:extLst>
          </p:cNvPr>
          <p:cNvSpPr txBox="1"/>
          <p:nvPr/>
        </p:nvSpPr>
        <p:spPr>
          <a:xfrm>
            <a:off x="1551568" y="1048814"/>
            <a:ext cx="3267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Major Features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20B53E0-5751-440C-9C96-7291EBD8652F}"/>
              </a:ext>
            </a:extLst>
          </p:cNvPr>
          <p:cNvGrpSpPr/>
          <p:nvPr/>
        </p:nvGrpSpPr>
        <p:grpSpPr>
          <a:xfrm>
            <a:off x="1664078" y="2122015"/>
            <a:ext cx="8863844" cy="4146341"/>
            <a:chOff x="1903782" y="1703458"/>
            <a:chExt cx="8863844" cy="414634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A764F35-9B02-49B4-966A-D47027856371}"/>
                </a:ext>
              </a:extLst>
            </p:cNvPr>
            <p:cNvGrpSpPr/>
            <p:nvPr/>
          </p:nvGrpSpPr>
          <p:grpSpPr>
            <a:xfrm>
              <a:off x="1903782" y="2712788"/>
              <a:ext cx="8384435" cy="1950225"/>
              <a:chOff x="1515611" y="2231250"/>
              <a:chExt cx="9160778" cy="2130803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2C93EE1-FA5A-4DE1-A575-94B78E220C1C}"/>
                  </a:ext>
                </a:extLst>
              </p:cNvPr>
              <p:cNvSpPr/>
              <p:nvPr/>
            </p:nvSpPr>
            <p:spPr>
              <a:xfrm>
                <a:off x="2208656" y="2518610"/>
                <a:ext cx="1556084" cy="1556084"/>
              </a:xfrm>
              <a:prstGeom prst="ellipse">
                <a:avLst/>
              </a:prstGeom>
              <a:solidFill>
                <a:srgbClr val="CCD9C5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541781F-15B4-4CC3-B07D-D4A7EC675E9D}"/>
                  </a:ext>
                </a:extLst>
              </p:cNvPr>
              <p:cNvSpPr/>
              <p:nvPr/>
            </p:nvSpPr>
            <p:spPr>
              <a:xfrm>
                <a:off x="3531139" y="2494898"/>
                <a:ext cx="1556084" cy="1556084"/>
              </a:xfrm>
              <a:prstGeom prst="ellipse">
                <a:avLst/>
              </a:prstGeom>
              <a:solidFill>
                <a:srgbClr val="C4D3BB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378635A-D42B-4530-9011-ACD4C5622792}"/>
                  </a:ext>
                </a:extLst>
              </p:cNvPr>
              <p:cNvSpPr/>
              <p:nvPr/>
            </p:nvSpPr>
            <p:spPr>
              <a:xfrm>
                <a:off x="4853622" y="2518610"/>
                <a:ext cx="1556084" cy="1556084"/>
              </a:xfrm>
              <a:prstGeom prst="ellipse">
                <a:avLst/>
              </a:prstGeom>
              <a:solidFill>
                <a:srgbClr val="B3C6AA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148BF9D-0A38-4523-9DF0-0716A9DBF0B3}"/>
                  </a:ext>
                </a:extLst>
              </p:cNvPr>
              <p:cNvSpPr/>
              <p:nvPr/>
            </p:nvSpPr>
            <p:spPr>
              <a:xfrm>
                <a:off x="6176105" y="2494898"/>
                <a:ext cx="1556084" cy="1556084"/>
              </a:xfrm>
              <a:prstGeom prst="ellipse">
                <a:avLst/>
              </a:prstGeom>
              <a:solidFill>
                <a:srgbClr val="A2B995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D634424-5B2F-4749-A979-879FBFA81919}"/>
                  </a:ext>
                </a:extLst>
              </p:cNvPr>
              <p:cNvSpPr/>
              <p:nvPr/>
            </p:nvSpPr>
            <p:spPr>
              <a:xfrm>
                <a:off x="7498588" y="2494898"/>
                <a:ext cx="1556084" cy="1556084"/>
              </a:xfrm>
              <a:prstGeom prst="ellipse">
                <a:avLst/>
              </a:prstGeom>
              <a:solidFill>
                <a:srgbClr val="91AB83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8945CB4-213B-448D-8B59-FD20CA3EC7DB}"/>
                  </a:ext>
                </a:extLst>
              </p:cNvPr>
              <p:cNvSpPr/>
              <p:nvPr/>
            </p:nvSpPr>
            <p:spPr>
              <a:xfrm>
                <a:off x="8821071" y="2494898"/>
                <a:ext cx="1556084" cy="1556084"/>
              </a:xfrm>
              <a:prstGeom prst="ellipse">
                <a:avLst/>
              </a:prstGeom>
              <a:solidFill>
                <a:srgbClr val="7B9B69"/>
              </a:solidFill>
              <a:ln w="76200">
                <a:solidFill>
                  <a:srgbClr val="E1E9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73D538F0-43AD-40C1-A8B8-F491CBEE0B80}"/>
                  </a:ext>
                </a:extLst>
              </p:cNvPr>
              <p:cNvSpPr/>
              <p:nvPr/>
            </p:nvSpPr>
            <p:spPr>
              <a:xfrm>
                <a:off x="1515611" y="2231250"/>
                <a:ext cx="9160778" cy="2130803"/>
              </a:xfrm>
              <a:prstGeom prst="roundRect">
                <a:avLst>
                  <a:gd name="adj" fmla="val 50000"/>
                </a:avLst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70D56-175C-4F5F-BB30-17EFB3C9450A}"/>
                  </a:ext>
                </a:extLst>
              </p:cNvPr>
              <p:cNvSpPr txBox="1"/>
              <p:nvPr/>
            </p:nvSpPr>
            <p:spPr>
              <a:xfrm>
                <a:off x="2350628" y="2980552"/>
                <a:ext cx="12668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AR </a:t>
                </a:r>
              </a:p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setting 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26DE7C-5DD5-4F06-853E-38182AECF799}"/>
                  </a:ext>
                </a:extLst>
              </p:cNvPr>
              <p:cNvSpPr txBox="1"/>
              <p:nvPr/>
            </p:nvSpPr>
            <p:spPr>
              <a:xfrm>
                <a:off x="3672368" y="3127374"/>
                <a:ext cx="12668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GUI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149B87-F7DC-49EC-8ED5-969FC25562ED}"/>
                  </a:ext>
                </a:extLst>
              </p:cNvPr>
              <p:cNvSpPr txBox="1"/>
              <p:nvPr/>
            </p:nvSpPr>
            <p:spPr>
              <a:xfrm>
                <a:off x="4981403" y="3003549"/>
                <a:ext cx="12668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Scene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Selection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A0CCFA-A5E2-4B4E-9062-0783C461DF3D}"/>
                  </a:ext>
                </a:extLst>
              </p:cNvPr>
              <p:cNvSpPr txBox="1"/>
              <p:nvPr/>
            </p:nvSpPr>
            <p:spPr>
              <a:xfrm>
                <a:off x="6314085" y="2994024"/>
                <a:ext cx="12668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Image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Tracking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BAF2F9-19EB-497C-97D6-39C3C20A46BE}"/>
                  </a:ext>
                </a:extLst>
              </p:cNvPr>
              <p:cNvSpPr txBox="1"/>
              <p:nvPr/>
            </p:nvSpPr>
            <p:spPr>
              <a:xfrm>
                <a:off x="7646766" y="2994024"/>
                <a:ext cx="12668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Plane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Tracking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9561CB-246B-46CC-A248-F9D4FF7EEE81}"/>
                  </a:ext>
                </a:extLst>
              </p:cNvPr>
              <p:cNvSpPr txBox="1"/>
              <p:nvPr/>
            </p:nvSpPr>
            <p:spPr>
              <a:xfrm>
                <a:off x="8965700" y="2994024"/>
                <a:ext cx="12668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3D</a:t>
                </a:r>
                <a:r>
                  <a:rPr lang="ko-KR" altLang="en-US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interacting</a:t>
                </a:r>
                <a:endParaRPr lang="en-US" altLang="ko-KR" sz="1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8E789FC-4F2C-4E67-A8C1-8580C7B3A867}"/>
                </a:ext>
              </a:extLst>
            </p:cNvPr>
            <p:cNvCxnSpPr>
              <a:cxnSpLocks/>
            </p:cNvCxnSpPr>
            <p:nvPr/>
          </p:nvCxnSpPr>
          <p:spPr>
            <a:xfrm>
              <a:off x="3246524" y="4350702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76AFF1B-1181-4889-AE31-BF998F05C51A}"/>
                </a:ext>
              </a:extLst>
            </p:cNvPr>
            <p:cNvSpPr txBox="1"/>
            <p:nvPr/>
          </p:nvSpPr>
          <p:spPr>
            <a:xfrm>
              <a:off x="2496965" y="5211077"/>
              <a:ext cx="15138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1200"/>
                </a:spcAft>
              </a:pPr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AR project setup</a:t>
              </a:r>
              <a:endPara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8D77DC8-1C10-447D-A67D-1F138B0925B9}"/>
                </a:ext>
              </a:extLst>
            </p:cNvPr>
            <p:cNvCxnSpPr>
              <a:cxnSpLocks/>
            </p:cNvCxnSpPr>
            <p:nvPr/>
          </p:nvCxnSpPr>
          <p:spPr>
            <a:xfrm>
              <a:off x="4449581" y="2258118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C51BEA-934F-4A1D-8FC6-A0A719A40C2D}"/>
                </a:ext>
              </a:extLst>
            </p:cNvPr>
            <p:cNvSpPr txBox="1"/>
            <p:nvPr/>
          </p:nvSpPr>
          <p:spPr>
            <a:xfrm>
              <a:off x="3063533" y="1703458"/>
              <a:ext cx="28325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Main scene | menu list</a:t>
              </a:r>
            </a:p>
            <a:p>
              <a:pPr algn="ctr"/>
              <a:r>
                <a:rPr lang="en-US" altLang="ko-KR" sz="12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GamePlay</a:t>
              </a:r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| situation </a:t>
              </a:r>
              <a:r>
                <a:rPr lang="en-US" altLang="ko-KR" sz="12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ment</a:t>
              </a:r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button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C7A9E65-3C4D-4198-ADB3-D2C47D136B99}"/>
                </a:ext>
              </a:extLst>
            </p:cNvPr>
            <p:cNvCxnSpPr>
              <a:cxnSpLocks/>
            </p:cNvCxnSpPr>
            <p:nvPr/>
          </p:nvCxnSpPr>
          <p:spPr>
            <a:xfrm>
              <a:off x="5659371" y="4349422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801E50B-C5B3-4755-9102-BBBE3328067A}"/>
                </a:ext>
              </a:extLst>
            </p:cNvPr>
            <p:cNvCxnSpPr>
              <a:cxnSpLocks/>
            </p:cNvCxnSpPr>
            <p:nvPr/>
          </p:nvCxnSpPr>
          <p:spPr>
            <a:xfrm>
              <a:off x="8084479" y="4336287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D67777-8693-4E89-8B58-D458838BC2BC}"/>
                </a:ext>
              </a:extLst>
            </p:cNvPr>
            <p:cNvSpPr txBox="1"/>
            <p:nvPr/>
          </p:nvSpPr>
          <p:spPr>
            <a:xfrm>
              <a:off x="4198062" y="5203468"/>
              <a:ext cx="283251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Main Scene</a:t>
              </a:r>
            </a:p>
            <a:p>
              <a:pPr algn="ctr"/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GamePlay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(Select card)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GamePlay2(Competition)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D81CD51-17EB-4A19-A1A1-5E66D1E1F63D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01" y="2258118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29E8E18-A043-42C8-9F9E-5A48C5CF0740}"/>
                </a:ext>
              </a:extLst>
            </p:cNvPr>
            <p:cNvCxnSpPr>
              <a:cxnSpLocks/>
            </p:cNvCxnSpPr>
            <p:nvPr/>
          </p:nvCxnSpPr>
          <p:spPr>
            <a:xfrm>
              <a:off x="9286405" y="2258118"/>
              <a:ext cx="7350" cy="7434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CF7E63-5A7C-45B0-96DB-ED8ECD8D81F6}"/>
                </a:ext>
              </a:extLst>
            </p:cNvPr>
            <p:cNvSpPr txBox="1"/>
            <p:nvPr/>
          </p:nvSpPr>
          <p:spPr>
            <a:xfrm>
              <a:off x="5905832" y="1889984"/>
              <a:ext cx="19643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System’s card appears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5DF590-2305-4A80-B931-9000C8A87946}"/>
                </a:ext>
              </a:extLst>
            </p:cNvPr>
            <p:cNvSpPr txBox="1"/>
            <p:nvPr/>
          </p:nvSpPr>
          <p:spPr>
            <a:xfrm>
              <a:off x="7199750" y="5209248"/>
              <a:ext cx="17841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</a:t>
              </a:r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aking game board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34702A-D180-4F75-903F-A4219748A547}"/>
                </a:ext>
              </a:extLst>
            </p:cNvPr>
            <p:cNvSpPr txBox="1"/>
            <p:nvPr/>
          </p:nvSpPr>
          <p:spPr>
            <a:xfrm>
              <a:off x="7909091" y="1703458"/>
              <a:ext cx="28585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Betting chips</a:t>
              </a:r>
            </a:p>
            <a:p>
              <a:pPr algn="ctr"/>
              <a:r>
                <a:rPr lang="en-US" altLang="ko-KR" sz="12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Spin ordering arrow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925E688-4AE7-4FEE-9AF2-3295F7864DAA}"/>
                </a:ext>
              </a:extLst>
            </p:cNvPr>
            <p:cNvSpPr/>
            <p:nvPr/>
          </p:nvSpPr>
          <p:spPr>
            <a:xfrm>
              <a:off x="3231014" y="5079909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BB22556-C64F-4193-8E34-FC167ABD1A29}"/>
                </a:ext>
              </a:extLst>
            </p:cNvPr>
            <p:cNvSpPr/>
            <p:nvPr/>
          </p:nvSpPr>
          <p:spPr>
            <a:xfrm>
              <a:off x="5642538" y="507196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CB1286D-8EEF-42C3-BC07-DE7228710B24}"/>
                </a:ext>
              </a:extLst>
            </p:cNvPr>
            <p:cNvSpPr/>
            <p:nvPr/>
          </p:nvSpPr>
          <p:spPr>
            <a:xfrm>
              <a:off x="8068968" y="504910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C6BFB97-3BF3-4BE5-BFF4-218F2CB9BE89}"/>
                </a:ext>
              </a:extLst>
            </p:cNvPr>
            <p:cNvSpPr/>
            <p:nvPr/>
          </p:nvSpPr>
          <p:spPr>
            <a:xfrm>
              <a:off x="4427721" y="223372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5D22ED6-CA5E-4996-9EFE-48D4047D949E}"/>
                </a:ext>
              </a:extLst>
            </p:cNvPr>
            <p:cNvSpPr/>
            <p:nvPr/>
          </p:nvSpPr>
          <p:spPr>
            <a:xfrm>
              <a:off x="6870147" y="223372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29F223A-07E6-478F-A799-06C60FF799A0}"/>
                </a:ext>
              </a:extLst>
            </p:cNvPr>
            <p:cNvSpPr/>
            <p:nvPr/>
          </p:nvSpPr>
          <p:spPr>
            <a:xfrm>
              <a:off x="9263545" y="2233724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59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C92A38-C30E-46A0-8EAF-1379DE2901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3ED6A-3C5C-48F9-949D-F5E1AE9B1CE7}"/>
              </a:ext>
            </a:extLst>
          </p:cNvPr>
          <p:cNvSpPr txBox="1"/>
          <p:nvPr/>
        </p:nvSpPr>
        <p:spPr>
          <a:xfrm>
            <a:off x="1551568" y="1048814"/>
            <a:ext cx="264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How to play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42086-558D-4961-AA0F-DD59D1B1F696}"/>
              </a:ext>
            </a:extLst>
          </p:cNvPr>
          <p:cNvSpPr txBox="1"/>
          <p:nvPr/>
        </p:nvSpPr>
        <p:spPr>
          <a:xfrm>
            <a:off x="1685925" y="2191765"/>
            <a:ext cx="88201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 as is you have a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card with bigger number on it.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Try to get counterpart’s chips as much as you can by thinking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based on the other’s card number </a:t>
            </a:r>
            <a:endParaRPr lang="en-US" altLang="ko-KR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2A64FB-CD2A-454A-A135-3E44F365DBD1}"/>
              </a:ext>
            </a:extLst>
          </p:cNvPr>
          <p:cNvGrpSpPr/>
          <p:nvPr/>
        </p:nvGrpSpPr>
        <p:grpSpPr>
          <a:xfrm>
            <a:off x="3879784" y="3727253"/>
            <a:ext cx="1442020" cy="1825528"/>
            <a:chOff x="3545955" y="3668717"/>
            <a:chExt cx="1789286" cy="2265150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74DFC821-FD1F-47D4-BE73-E9E7D81051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9" t="21886" r="57318" b="25491"/>
            <a:stretch/>
          </p:blipFill>
          <p:spPr bwMode="auto">
            <a:xfrm>
              <a:off x="3545955" y="5187036"/>
              <a:ext cx="1789286" cy="7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7F7312-D774-487A-BFB5-CB10117B5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670" y="3668717"/>
              <a:ext cx="1420106" cy="142010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B8EFAB-916A-404E-84DC-E480D33B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661" y="3946091"/>
              <a:ext cx="601085" cy="91425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2C57DC-58E9-4765-9388-4A6DEDEABAD0}"/>
              </a:ext>
            </a:extLst>
          </p:cNvPr>
          <p:cNvGrpSpPr/>
          <p:nvPr/>
        </p:nvGrpSpPr>
        <p:grpSpPr>
          <a:xfrm>
            <a:off x="7089915" y="3798454"/>
            <a:ext cx="1384718" cy="1754327"/>
            <a:chOff x="7105197" y="3757064"/>
            <a:chExt cx="1718184" cy="217680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94208E3-4ABB-4C45-A0BC-C6B2FF1084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33" t="20963" r="10422" b="26414"/>
            <a:stretch/>
          </p:blipFill>
          <p:spPr bwMode="auto">
            <a:xfrm>
              <a:off x="7105197" y="5187035"/>
              <a:ext cx="1718184" cy="7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72472F2-D9CB-4999-BB61-E215B18A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0112" y="3757064"/>
              <a:ext cx="1243412" cy="12434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5BFDC1A-325A-4F20-BCED-79BD76859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168" y="3906215"/>
              <a:ext cx="625485" cy="951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151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963</Words>
  <Application>Microsoft Office PowerPoint</Application>
  <PresentationFormat>와이드스크린</PresentationFormat>
  <Paragraphs>218</Paragraphs>
  <Slides>19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경진</dc:creator>
  <cp:lastModifiedBy>SONG JIHYE</cp:lastModifiedBy>
  <cp:revision>59</cp:revision>
  <dcterms:created xsi:type="dcterms:W3CDTF">2021-04-29T12:25:28Z</dcterms:created>
  <dcterms:modified xsi:type="dcterms:W3CDTF">2021-05-05T14:14:15Z</dcterms:modified>
</cp:coreProperties>
</file>